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5"/>
  </p:notesMasterIdLst>
  <p:handoutMasterIdLst>
    <p:handoutMasterId r:id="rId56"/>
  </p:handoutMasterIdLst>
  <p:sldIdLst>
    <p:sldId id="281" r:id="rId2"/>
    <p:sldId id="371" r:id="rId3"/>
    <p:sldId id="372" r:id="rId4"/>
    <p:sldId id="373" r:id="rId5"/>
    <p:sldId id="374" r:id="rId6"/>
    <p:sldId id="375" r:id="rId7"/>
    <p:sldId id="376" r:id="rId8"/>
    <p:sldId id="377" r:id="rId9"/>
    <p:sldId id="378" r:id="rId10"/>
    <p:sldId id="379" r:id="rId11"/>
    <p:sldId id="381" r:id="rId12"/>
    <p:sldId id="382" r:id="rId13"/>
    <p:sldId id="383" r:id="rId14"/>
    <p:sldId id="384" r:id="rId15"/>
    <p:sldId id="385" r:id="rId16"/>
    <p:sldId id="386" r:id="rId17"/>
    <p:sldId id="387" r:id="rId18"/>
    <p:sldId id="388" r:id="rId19"/>
    <p:sldId id="389" r:id="rId20"/>
    <p:sldId id="390" r:id="rId21"/>
    <p:sldId id="391" r:id="rId22"/>
    <p:sldId id="392" r:id="rId23"/>
    <p:sldId id="289" r:id="rId24"/>
    <p:sldId id="295" r:id="rId25"/>
    <p:sldId id="297" r:id="rId26"/>
    <p:sldId id="327" r:id="rId27"/>
    <p:sldId id="336" r:id="rId28"/>
    <p:sldId id="393" r:id="rId29"/>
    <p:sldId id="347" r:id="rId30"/>
    <p:sldId id="348" r:id="rId31"/>
    <p:sldId id="349" r:id="rId32"/>
    <p:sldId id="350" r:id="rId33"/>
    <p:sldId id="351" r:id="rId34"/>
    <p:sldId id="352" r:id="rId35"/>
    <p:sldId id="353" r:id="rId36"/>
    <p:sldId id="354" r:id="rId37"/>
    <p:sldId id="355" r:id="rId38"/>
    <p:sldId id="356" r:id="rId39"/>
    <p:sldId id="357" r:id="rId40"/>
    <p:sldId id="358" r:id="rId41"/>
    <p:sldId id="359" r:id="rId42"/>
    <p:sldId id="360" r:id="rId43"/>
    <p:sldId id="361" r:id="rId44"/>
    <p:sldId id="362" r:id="rId45"/>
    <p:sldId id="363" r:id="rId46"/>
    <p:sldId id="364" r:id="rId47"/>
    <p:sldId id="365" r:id="rId48"/>
    <p:sldId id="394" r:id="rId49"/>
    <p:sldId id="395" r:id="rId50"/>
    <p:sldId id="367" r:id="rId51"/>
    <p:sldId id="368" r:id="rId52"/>
    <p:sldId id="369" r:id="rId53"/>
    <p:sldId id="370" r:id="rId5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713DC"/>
    <a:srgbClr val="969696"/>
    <a:srgbClr val="B00000"/>
    <a:srgbClr val="1B4A55"/>
    <a:srgbClr val="9999FF"/>
    <a:srgbClr val="FF5353"/>
    <a:srgbClr val="F2F2F2"/>
    <a:srgbClr val="3366FF"/>
    <a:srgbClr val="B20000"/>
    <a:srgbClr val="969F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330" autoAdjust="0"/>
    <p:restoredTop sz="97557" autoAdjust="0"/>
  </p:normalViewPr>
  <p:slideViewPr>
    <p:cSldViewPr snapToGrid="0">
      <p:cViewPr varScale="1">
        <p:scale>
          <a:sx n="55" d="100"/>
          <a:sy n="55" d="100"/>
        </p:scale>
        <p:origin x="-102" y="-45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4" d="100"/>
          <a:sy n="64" d="100"/>
        </p:scale>
        <p:origin x="2418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3FEC91-2C15-4BE7-9708-711DBDB4F327}" type="datetimeFigureOut">
              <a:rPr lang="zh-CN" altLang="en-US" smtClean="0"/>
              <a:pPr/>
              <a:t>2014/7/24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5EAD5C-9600-40AF-9551-1A11D1AC966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653006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48504A-1433-44C3-ABF3-3CC6BB913454}" type="datetimeFigureOut">
              <a:rPr lang="zh-CN" altLang="en-US" smtClean="0"/>
              <a:pPr/>
              <a:t>2014/7/24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7FCFFC-2B35-4C03-8174-9A8CF43055B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58323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FCFFC-2B35-4C03-8174-9A8CF43055B9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63473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FCFFC-2B35-4C03-8174-9A8CF43055B9}" type="slidenum">
              <a:rPr lang="zh-CN" altLang="en-US" smtClean="0"/>
              <a:pPr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25470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FCFFC-2B35-4C03-8174-9A8CF43055B9}" type="slidenum">
              <a:rPr lang="zh-CN" altLang="en-US" smtClean="0"/>
              <a:pPr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63473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FCFFC-2B35-4C03-8174-9A8CF43055B9}" type="slidenum">
              <a:rPr lang="zh-CN" altLang="en-US" smtClean="0"/>
              <a:pPr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42681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FCFFC-2B35-4C03-8174-9A8CF43055B9}" type="slidenum">
              <a:rPr lang="zh-CN" altLang="en-US" smtClean="0"/>
              <a:pPr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42681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FCFFC-2B35-4C03-8174-9A8CF43055B9}" type="slidenum">
              <a:rPr lang="zh-CN" altLang="en-US" smtClean="0"/>
              <a:pPr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42681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FCFFC-2B35-4C03-8174-9A8CF43055B9}" type="slidenum">
              <a:rPr lang="zh-CN" altLang="en-US" smtClean="0"/>
              <a:pPr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42681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FCFFC-2B35-4C03-8174-9A8CF43055B9}" type="slidenum">
              <a:rPr lang="zh-CN" altLang="en-US" smtClean="0"/>
              <a:pPr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42681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FCFFC-2B35-4C03-8174-9A8CF43055B9}" type="slidenum">
              <a:rPr lang="zh-CN" altLang="en-US" smtClean="0"/>
              <a:pPr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42681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FCFFC-2B35-4C03-8174-9A8CF43055B9}" type="slidenum">
              <a:rPr lang="zh-CN" altLang="en-US" smtClean="0"/>
              <a:pPr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634731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FCFFC-2B35-4C03-8174-9A8CF43055B9}" type="slidenum">
              <a:rPr lang="zh-CN" altLang="en-US" smtClean="0"/>
              <a:pPr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42681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FCFFC-2B35-4C03-8174-9A8CF43055B9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634731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FCFFC-2B35-4C03-8174-9A8CF43055B9}" type="slidenum">
              <a:rPr lang="zh-CN" altLang="en-US" smtClean="0"/>
              <a:pPr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426811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FCFFC-2B35-4C03-8174-9A8CF43055B9}" type="slidenum">
              <a:rPr lang="zh-CN" altLang="en-US" smtClean="0"/>
              <a:pPr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426811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FCFFC-2B35-4C03-8174-9A8CF43055B9}" type="slidenum">
              <a:rPr lang="zh-CN" altLang="en-US" smtClean="0"/>
              <a:pPr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426811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FCFFC-2B35-4C03-8174-9A8CF43055B9}" type="slidenum">
              <a:rPr lang="zh-CN" altLang="en-US" smtClean="0"/>
              <a:pPr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426811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FCFFC-2B35-4C03-8174-9A8CF43055B9}" type="slidenum">
              <a:rPr lang="zh-CN" altLang="en-US" smtClean="0"/>
              <a:pPr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426811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FCFFC-2B35-4C03-8174-9A8CF43055B9}" type="slidenum">
              <a:rPr lang="zh-CN" altLang="en-US" smtClean="0"/>
              <a:pPr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426811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FCFFC-2B35-4C03-8174-9A8CF43055B9}" type="slidenum">
              <a:rPr lang="zh-CN" altLang="en-US" smtClean="0"/>
              <a:pPr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426811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FCFFC-2B35-4C03-8174-9A8CF43055B9}" type="slidenum">
              <a:rPr lang="zh-CN" altLang="en-US" smtClean="0"/>
              <a:pPr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426811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FCFFC-2B35-4C03-8174-9A8CF43055B9}" type="slidenum">
              <a:rPr lang="zh-CN" altLang="en-US" smtClean="0"/>
              <a:pPr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426811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FCFFC-2B35-4C03-8174-9A8CF43055B9}" type="slidenum">
              <a:rPr lang="zh-CN" altLang="en-US" smtClean="0"/>
              <a:pPr/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42681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FCFFC-2B35-4C03-8174-9A8CF43055B9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63473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FCFFC-2B35-4C03-8174-9A8CF43055B9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63473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FCFFC-2B35-4C03-8174-9A8CF43055B9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63473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FCFFC-2B35-4C03-8174-9A8CF43055B9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63473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业务端需要将业务信息通过</a:t>
            </a:r>
            <a:r>
              <a:rPr lang="en-US" altLang="zh-CN" dirty="0" smtClean="0"/>
              <a:t>Das</a:t>
            </a:r>
            <a:r>
              <a:rPr lang="zh-CN" altLang="en-US" dirty="0" smtClean="0"/>
              <a:t>发送至检索端，但</a:t>
            </a:r>
            <a:r>
              <a:rPr lang="en-US" altLang="zh-CN" dirty="0" smtClean="0"/>
              <a:t>Das</a:t>
            </a:r>
            <a:r>
              <a:rPr lang="zh-CN" altLang="en-US" dirty="0" smtClean="0"/>
              <a:t>模块的操作是一个复杂而且</a:t>
            </a:r>
            <a:r>
              <a:rPr lang="zh-CN" altLang="en-US" baseline="0" dirty="0" smtClean="0"/>
              <a:t>易错的过程，</a:t>
            </a:r>
            <a:endParaRPr lang="en-US" altLang="zh-CN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aseline="0" dirty="0" smtClean="0"/>
              <a:t>通用</a:t>
            </a:r>
            <a:r>
              <a:rPr lang="en-US" altLang="zh-CN" baseline="0" dirty="0" smtClean="0"/>
              <a:t>das</a:t>
            </a:r>
            <a:r>
              <a:rPr lang="zh-CN" altLang="en-US" baseline="0" dirty="0" smtClean="0"/>
              <a:t>层级对业务逻辑层级提供了简单、易用的调用接口，供业务层对地不同的业务层级信息进行</a:t>
            </a:r>
            <a:r>
              <a:rPr lang="en-US" altLang="zh-CN" baseline="0" dirty="0" err="1" smtClean="0"/>
              <a:t>Add,Del</a:t>
            </a:r>
            <a:r>
              <a:rPr lang="zh-CN" altLang="en-US" baseline="0" dirty="0" smtClean="0"/>
              <a:t>，</a:t>
            </a:r>
            <a:r>
              <a:rPr lang="en-US" altLang="zh-CN" baseline="0" dirty="0" smtClean="0"/>
              <a:t>Update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接口调用</a:t>
            </a:r>
            <a:r>
              <a:rPr lang="zh-CN" altLang="en-US" baseline="0" dirty="0" smtClean="0"/>
              <a:t>过程非常方便，只需要传入业务实体，通用</a:t>
            </a:r>
            <a:r>
              <a:rPr lang="en-US" altLang="zh-CN" baseline="0" dirty="0" smtClean="0"/>
              <a:t>Das</a:t>
            </a:r>
            <a:r>
              <a:rPr lang="zh-CN" altLang="en-US" baseline="0" dirty="0" smtClean="0"/>
              <a:t>层级会自动识别业务实体并更新对应的基准与增量；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FCFFC-2B35-4C03-8174-9A8CF43055B9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42872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Dan</a:t>
            </a:r>
            <a:r>
              <a:rPr lang="zh-CN" altLang="en-US" dirty="0" smtClean="0"/>
              <a:t>的</a:t>
            </a:r>
            <a:r>
              <a:rPr lang="en-US" altLang="zh-CN" dirty="0" smtClean="0"/>
              <a:t>das</a:t>
            </a:r>
            <a:r>
              <a:rPr lang="zh-CN" altLang="en-US" dirty="0" smtClean="0"/>
              <a:t>逻辑人工痕迹很明显，主流程代码里嵌入了</a:t>
            </a:r>
            <a:r>
              <a:rPr lang="en-US" altLang="zh-CN" dirty="0" smtClean="0"/>
              <a:t>das</a:t>
            </a:r>
            <a:r>
              <a:rPr lang="zh-CN" altLang="en-US" dirty="0" smtClean="0"/>
              <a:t>的具体操作代码，很不友好。现在将</a:t>
            </a:r>
            <a:r>
              <a:rPr lang="en-US" altLang="zh-CN" dirty="0" smtClean="0"/>
              <a:t>das</a:t>
            </a:r>
            <a:r>
              <a:rPr lang="zh-CN" altLang="en-US" dirty="0" smtClean="0"/>
              <a:t>的处理面向对象化，将处理逻辑封装在各自的对象里。由</a:t>
            </a:r>
            <a:r>
              <a:rPr lang="en-US" altLang="zh-CN" dirty="0" smtClean="0"/>
              <a:t>factory</a:t>
            </a:r>
            <a:r>
              <a:rPr lang="zh-CN" altLang="en-US" dirty="0" smtClean="0"/>
              <a:t>来创建这些对象，也避免在主业务流程里做这种耦合处理。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FCFFC-2B35-4C03-8174-9A8CF43055B9}" type="slidenum">
              <a:rPr lang="zh-CN" altLang="en-US" smtClean="0"/>
              <a:pPr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27560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程序化生成</a:t>
            </a:r>
            <a:r>
              <a:rPr lang="en-US" altLang="zh-CN" dirty="0" smtClean="0"/>
              <a:t>Das</a:t>
            </a:r>
            <a:r>
              <a:rPr lang="zh-CN" altLang="en-US" dirty="0" smtClean="0"/>
              <a:t>内容，生成格式更加多样和自由；</a:t>
            </a:r>
            <a:endParaRPr lang="en-US" altLang="zh-CN" dirty="0" smtClean="0"/>
          </a:p>
          <a:p>
            <a:r>
              <a:rPr lang="en-US" altLang="zh-CN" dirty="0" smtClean="0"/>
              <a:t>Das</a:t>
            </a:r>
            <a:r>
              <a:rPr lang="zh-CN" altLang="en-US" dirty="0" smtClean="0"/>
              <a:t>系统与业务端系统解耦，</a:t>
            </a:r>
            <a:r>
              <a:rPr lang="en-US" altLang="zh-CN" dirty="0" smtClean="0"/>
              <a:t>Das</a:t>
            </a:r>
            <a:r>
              <a:rPr lang="zh-CN" altLang="en-US" dirty="0" smtClean="0"/>
              <a:t>层级升级不会影响</a:t>
            </a:r>
            <a:r>
              <a:rPr lang="en-US" altLang="zh-CN" dirty="0" smtClean="0"/>
              <a:t>das</a:t>
            </a:r>
            <a:r>
              <a:rPr lang="zh-CN" altLang="en-US" dirty="0" smtClean="0"/>
              <a:t>系统，大大降低了项目升级与上线运维难度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FCFFC-2B35-4C03-8174-9A8CF43055B9}" type="slidenum">
              <a:rPr lang="zh-CN" altLang="en-US" smtClean="0"/>
              <a:pPr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77276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671513" y="1655762"/>
            <a:ext cx="10644187" cy="2994615"/>
          </a:xfrm>
        </p:spPr>
        <p:txBody>
          <a:bodyPr anchor="ctr"/>
          <a:lstStyle>
            <a:lvl1pPr algn="ctr">
              <a:defRPr sz="6000" baseline="0">
                <a:solidFill>
                  <a:schemeClr val="tx1"/>
                </a:solidFill>
              </a:defRPr>
            </a:lvl1pPr>
          </a:lstStyle>
          <a:p>
            <a:r>
              <a:rPr lang="zh-CN" altLang="en-US" dirty="0" smtClean="0"/>
              <a:t>百度模板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671514" y="4911634"/>
            <a:ext cx="10644186" cy="101890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 dirty="0" smtClean="0"/>
              <a:t>Rd</a:t>
            </a:r>
            <a:r>
              <a:rPr lang="zh-CN" altLang="en-US" dirty="0" smtClean="0"/>
              <a:t>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71513" y="6356350"/>
            <a:ext cx="1274853" cy="365125"/>
          </a:xfrm>
        </p:spPr>
        <p:txBody>
          <a:bodyPr/>
          <a:lstStyle/>
          <a:p>
            <a:fld id="{8800E9A5-9CF9-4F61-AD22-8374AEA4CD65}" type="datetimeFigureOut">
              <a:rPr lang="zh-CN" altLang="en-US" smtClean="0"/>
              <a:pPr/>
              <a:t>2014/7/24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987655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8405813" cy="1125008"/>
          </a:xfrm>
          <a:noFill/>
          <a:ln w="12700" cmpd="sng">
            <a:noFill/>
          </a:ln>
        </p:spPr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zh-CN" altLang="en-US" smtClean="0"/>
              <a:t>时间</a:t>
            </a:r>
            <a:endParaRPr lang="zh-CN" altLang="en-US" dirty="0"/>
          </a:p>
        </p:txBody>
      </p:sp>
      <p:sp>
        <p:nvSpPr>
          <p:cNvPr id="4" name="文本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</a:p>
          <a:p>
            <a:pPr lvl="0"/>
            <a:endParaRPr lang="zh-CN" altLang="en-US" dirty="0"/>
          </a:p>
        </p:txBody>
      </p:sp>
      <p:sp>
        <p:nvSpPr>
          <p:cNvPr id="5" name="矩形 4"/>
          <p:cNvSpPr/>
          <p:nvPr userDrawn="1"/>
        </p:nvSpPr>
        <p:spPr>
          <a:xfrm>
            <a:off x="821267" y="1490134"/>
            <a:ext cx="8864600" cy="45719"/>
          </a:xfrm>
          <a:prstGeom prst="rect">
            <a:avLst/>
          </a:prstGeom>
          <a:gradFill flip="none" rotWithShape="1">
            <a:gsLst>
              <a:gs pos="0">
                <a:srgbClr val="1713DC"/>
              </a:gs>
              <a:gs pos="100000">
                <a:srgbClr val="A1B9FF"/>
              </a:gs>
              <a:gs pos="100000">
                <a:schemeClr val="bg1"/>
              </a:gs>
              <a:gs pos="78000">
                <a:srgbClr val="3366FF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5845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1" y="365125"/>
            <a:ext cx="807357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 smtClean="0"/>
              <a:t>百度模板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</a:p>
          <a:p>
            <a:pPr lvl="0"/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1923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zh-CN" altLang="en-US" dirty="0" smtClean="0"/>
              <a:t>时间</a:t>
            </a:r>
            <a:endParaRPr lang="zh-CN" altLang="en-US" dirty="0"/>
          </a:p>
        </p:txBody>
      </p:sp>
      <p:sp>
        <p:nvSpPr>
          <p:cNvPr id="5" name="矩形 4"/>
          <p:cNvSpPr/>
          <p:nvPr userDrawn="1"/>
        </p:nvSpPr>
        <p:spPr>
          <a:xfrm>
            <a:off x="8950636" y="514421"/>
            <a:ext cx="2505815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4400" b="1" cap="none" spc="0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C0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NewDSP</a:t>
            </a:r>
            <a:endParaRPr lang="zh-CN" altLang="en-US" sz="44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C000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711228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代码赌场之</a:t>
            </a:r>
            <a:r>
              <a:rPr lang="en-US" altLang="zh-CN" dirty="0" smtClean="0">
                <a:solidFill>
                  <a:srgbClr val="1713DC"/>
                </a:solidFill>
                <a:latin typeface="+mj-ea"/>
              </a:rPr>
              <a:t>DSP</a:t>
            </a:r>
            <a:endParaRPr lang="zh-CN" altLang="en-US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671514" y="4107050"/>
            <a:ext cx="10644186" cy="1823485"/>
          </a:xfrm>
        </p:spPr>
        <p:txBody>
          <a:bodyPr>
            <a:normAutofit/>
          </a:bodyPr>
          <a:lstStyle/>
          <a:p>
            <a:r>
              <a:rPr lang="en-US" altLang="zh-CN" sz="2800" dirty="0" smtClean="0">
                <a:latin typeface="+mj-ea"/>
                <a:ea typeface="+mj-ea"/>
              </a:rPr>
              <a:t>DSP</a:t>
            </a:r>
            <a:r>
              <a:rPr lang="zh-CN" altLang="en-US" sz="2800" dirty="0" smtClean="0">
                <a:latin typeface="+mj-ea"/>
                <a:ea typeface="+mj-ea"/>
              </a:rPr>
              <a:t>业务端团队</a:t>
            </a:r>
            <a:endParaRPr lang="en-US" altLang="zh-CN" sz="2800" dirty="0" smtClean="0">
              <a:latin typeface="+mj-ea"/>
              <a:ea typeface="+mj-ea"/>
            </a:endParaRPr>
          </a:p>
          <a:p>
            <a:r>
              <a:rPr lang="en-US" altLang="zh-CN" sz="2800" dirty="0" smtClean="0">
                <a:latin typeface="+mj-ea"/>
                <a:ea typeface="+mj-ea"/>
              </a:rPr>
              <a:t/>
            </a:r>
            <a:br>
              <a:rPr lang="en-US" altLang="zh-CN" sz="2800" dirty="0" smtClean="0">
                <a:latin typeface="+mj-ea"/>
                <a:ea typeface="+mj-ea"/>
              </a:rPr>
            </a:br>
            <a:r>
              <a:rPr lang="en-US" altLang="zh-CN" sz="1800" dirty="0" smtClean="0">
                <a:latin typeface="+mj-ea"/>
                <a:ea typeface="+mj-ea"/>
              </a:rPr>
              <a:t>2014.07</a:t>
            </a:r>
            <a:endParaRPr lang="zh-CN" altLang="en-US" sz="28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203100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自夸三</a:t>
            </a:r>
            <a:endParaRPr lang="zh-CN" altLang="en-US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23056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65256" y="1663805"/>
            <a:ext cx="10515600" cy="5008844"/>
          </a:xfrm>
        </p:spPr>
        <p:txBody>
          <a:bodyPr wrap="none">
            <a:normAutofit fontScale="47500" lnSpcReduction="20000"/>
          </a:bodyPr>
          <a:lstStyle/>
          <a:p>
            <a:pPr>
              <a:lnSpc>
                <a:spcPct val="150000"/>
              </a:lnSpc>
            </a:pPr>
            <a:r>
              <a:rPr lang="zh-CN" altLang="en-US" sz="6700" dirty="0">
                <a:latin typeface="+mj-ea"/>
                <a:ea typeface="+mj-ea"/>
              </a:rPr>
              <a:t>缓存</a:t>
            </a:r>
            <a:endParaRPr lang="en-US" altLang="zh-CN" sz="6700" dirty="0" smtClean="0">
              <a:latin typeface="+mj-ea"/>
              <a:ea typeface="+mj-ea"/>
            </a:endParaRPr>
          </a:p>
          <a:p>
            <a:pPr marL="742950" lvl="1" indent="-285750">
              <a:lnSpc>
                <a:spcPct val="150000"/>
              </a:lnSpc>
            </a:pPr>
            <a:r>
              <a:rPr lang="zh-CN" altLang="en-US" sz="3400" b="1" dirty="0">
                <a:latin typeface="+mj-ea"/>
                <a:ea typeface="+mj-ea"/>
              </a:rPr>
              <a:t>适用场景</a:t>
            </a:r>
            <a:endParaRPr lang="en-US" altLang="zh-CN" sz="3400" b="1" dirty="0">
              <a:latin typeface="+mj-ea"/>
              <a:ea typeface="+mj-ea"/>
            </a:endParaRPr>
          </a:p>
          <a:p>
            <a:pPr marL="1200150" lvl="2" indent="-285750">
              <a:lnSpc>
                <a:spcPct val="150000"/>
              </a:lnSpc>
            </a:pPr>
            <a:r>
              <a:rPr lang="zh-CN" altLang="en-US" sz="2900" dirty="0">
                <a:latin typeface="+mj-ea"/>
                <a:ea typeface="+mj-ea"/>
              </a:rPr>
              <a:t>读多写少</a:t>
            </a:r>
            <a:endParaRPr lang="en-US" altLang="zh-CN" sz="2900" dirty="0">
              <a:latin typeface="+mj-ea"/>
              <a:ea typeface="+mj-ea"/>
            </a:endParaRPr>
          </a:p>
          <a:p>
            <a:pPr marL="1200150" lvl="2" indent="-285750">
              <a:lnSpc>
                <a:spcPct val="150000"/>
              </a:lnSpc>
            </a:pPr>
            <a:r>
              <a:rPr lang="en-US" altLang="zh-CN" sz="2900" dirty="0">
                <a:latin typeface="+mj-ea"/>
                <a:ea typeface="+mj-ea"/>
              </a:rPr>
              <a:t>IO</a:t>
            </a:r>
            <a:r>
              <a:rPr lang="zh-CN" altLang="en-US" sz="2900" dirty="0">
                <a:latin typeface="+mj-ea"/>
                <a:ea typeface="+mj-ea"/>
              </a:rPr>
              <a:t>耗时</a:t>
            </a:r>
            <a:endParaRPr lang="en-US" altLang="zh-CN" sz="2900" dirty="0">
              <a:latin typeface="+mj-ea"/>
              <a:ea typeface="+mj-ea"/>
            </a:endParaRPr>
          </a:p>
          <a:p>
            <a:pPr marL="1200150" lvl="2" indent="-285750">
              <a:lnSpc>
                <a:spcPct val="150000"/>
              </a:lnSpc>
            </a:pPr>
            <a:r>
              <a:rPr lang="zh-CN" altLang="en-US" sz="2900" dirty="0">
                <a:latin typeface="+mj-ea"/>
                <a:ea typeface="+mj-ea"/>
              </a:rPr>
              <a:t>非频繁改动</a:t>
            </a:r>
            <a:endParaRPr lang="en-US" altLang="zh-CN" sz="2900" dirty="0">
              <a:latin typeface="+mj-ea"/>
              <a:ea typeface="+mj-ea"/>
            </a:endParaRPr>
          </a:p>
          <a:p>
            <a:pPr marL="742950" lvl="1" indent="-285750">
              <a:lnSpc>
                <a:spcPct val="150000"/>
              </a:lnSpc>
            </a:pPr>
            <a:r>
              <a:rPr lang="zh-CN" altLang="en-US" sz="3400" b="1" dirty="0">
                <a:latin typeface="+mj-ea"/>
                <a:ea typeface="+mj-ea"/>
              </a:rPr>
              <a:t>注解方式，松耦合</a:t>
            </a:r>
            <a:endParaRPr lang="en-US" altLang="zh-CN" sz="3400" b="1" dirty="0">
              <a:latin typeface="+mj-ea"/>
              <a:ea typeface="+mj-ea"/>
            </a:endParaRPr>
          </a:p>
          <a:p>
            <a:pPr marL="1200150" lvl="2" indent="-285750">
              <a:lnSpc>
                <a:spcPct val="150000"/>
              </a:lnSpc>
            </a:pPr>
            <a:r>
              <a:rPr lang="en-US" altLang="zh-CN" sz="2900" dirty="0">
                <a:latin typeface="+mj-ea"/>
                <a:ea typeface="+mj-ea"/>
              </a:rPr>
              <a:t>@Cacheable</a:t>
            </a:r>
          </a:p>
          <a:p>
            <a:pPr marL="1200150" lvl="2" indent="-285750">
              <a:lnSpc>
                <a:spcPct val="150000"/>
              </a:lnSpc>
            </a:pPr>
            <a:r>
              <a:rPr lang="en-US" altLang="zh-CN" sz="2900" dirty="0" err="1">
                <a:latin typeface="+mj-ea"/>
                <a:ea typeface="+mj-ea"/>
              </a:rPr>
              <a:t>SpringCache</a:t>
            </a:r>
            <a:r>
              <a:rPr lang="en-US" altLang="zh-CN" sz="2900" dirty="0">
                <a:latin typeface="+mj-ea"/>
                <a:ea typeface="+mj-ea"/>
              </a:rPr>
              <a:t> + </a:t>
            </a:r>
            <a:r>
              <a:rPr lang="en-US" altLang="zh-CN" sz="2900" dirty="0" err="1">
                <a:latin typeface="+mj-ea"/>
                <a:ea typeface="+mj-ea"/>
              </a:rPr>
              <a:t>MemCache</a:t>
            </a:r>
            <a:endParaRPr lang="en-US" altLang="zh-CN" sz="2900" dirty="0">
              <a:latin typeface="+mj-ea"/>
              <a:ea typeface="+mj-ea"/>
            </a:endParaRPr>
          </a:p>
          <a:p>
            <a:pPr marL="742950" lvl="1" indent="-285750">
              <a:lnSpc>
                <a:spcPct val="150000"/>
              </a:lnSpc>
            </a:pPr>
            <a:r>
              <a:rPr lang="zh-CN" altLang="en-US" sz="3400" b="1" dirty="0">
                <a:latin typeface="+mj-ea"/>
                <a:ea typeface="+mj-ea"/>
              </a:rPr>
              <a:t>应用典型 </a:t>
            </a:r>
            <a:endParaRPr lang="en-US" altLang="zh-CN" sz="3400" b="1" dirty="0">
              <a:latin typeface="+mj-ea"/>
              <a:ea typeface="+mj-ea"/>
            </a:endParaRPr>
          </a:p>
          <a:p>
            <a:pPr marL="1200150" lvl="2" indent="-285750">
              <a:lnSpc>
                <a:spcPct val="150000"/>
              </a:lnSpc>
            </a:pPr>
            <a:r>
              <a:rPr lang="en-US" altLang="zh-CN" sz="2900" b="1" dirty="0">
                <a:latin typeface="+mj-ea"/>
                <a:ea typeface="+mj-ea"/>
              </a:rPr>
              <a:t>UC</a:t>
            </a:r>
            <a:r>
              <a:rPr lang="zh-CN" altLang="en-US" sz="2900" b="1" dirty="0">
                <a:latin typeface="+mj-ea"/>
                <a:ea typeface="+mj-ea"/>
              </a:rPr>
              <a:t>用户</a:t>
            </a:r>
            <a:r>
              <a:rPr lang="zh-CN" altLang="en-US" sz="2900" b="1" dirty="0" smtClean="0">
                <a:latin typeface="+mj-ea"/>
                <a:ea typeface="+mj-ea"/>
              </a:rPr>
              <a:t>数据（</a:t>
            </a:r>
            <a:r>
              <a:rPr lang="en-US" altLang="zh-CN" sz="2900" b="1" dirty="0" smtClean="0">
                <a:latin typeface="+mj-ea"/>
                <a:ea typeface="+mj-ea"/>
              </a:rPr>
              <a:t>UC</a:t>
            </a:r>
            <a:r>
              <a:rPr lang="zh-CN" altLang="en-US" sz="2900" b="1" dirty="0" smtClean="0">
                <a:latin typeface="+mj-ea"/>
                <a:ea typeface="+mj-ea"/>
              </a:rPr>
              <a:t>用户名）</a:t>
            </a:r>
            <a:endParaRPr lang="en-US" altLang="zh-CN" sz="2900" b="1" dirty="0">
              <a:latin typeface="+mj-ea"/>
              <a:ea typeface="+mj-ea"/>
            </a:endParaRPr>
          </a:p>
          <a:p>
            <a:pPr marL="1200150" lvl="2" indent="-285750">
              <a:lnSpc>
                <a:spcPct val="150000"/>
              </a:lnSpc>
            </a:pPr>
            <a:r>
              <a:rPr lang="zh-CN" altLang="en-US" sz="2900" dirty="0">
                <a:latin typeface="+mj-ea"/>
                <a:ea typeface="+mj-ea"/>
              </a:rPr>
              <a:t>提供一站式的预算数据</a:t>
            </a:r>
            <a:endParaRPr lang="en-US" altLang="zh-CN" sz="2900" dirty="0">
              <a:latin typeface="+mj-ea"/>
              <a:ea typeface="+mj-ea"/>
            </a:endParaRPr>
          </a:p>
          <a:p>
            <a:pPr marL="1200150" lvl="2" indent="-285750">
              <a:lnSpc>
                <a:spcPct val="150000"/>
              </a:lnSpc>
            </a:pPr>
            <a:r>
              <a:rPr lang="zh-CN" altLang="en-US" sz="2900" b="1" dirty="0" smtClean="0">
                <a:latin typeface="+mj-ea"/>
                <a:ea typeface="+mj-ea"/>
              </a:rPr>
              <a:t>权限</a:t>
            </a:r>
            <a:r>
              <a:rPr lang="zh-CN" altLang="en-US" sz="2900" b="1" dirty="0">
                <a:latin typeface="+mj-ea"/>
                <a:ea typeface="+mj-ea"/>
              </a:rPr>
              <a:t>控制</a:t>
            </a:r>
            <a:endParaRPr lang="en-US" altLang="zh-CN" sz="2900" b="1" dirty="0">
              <a:latin typeface="+mj-ea"/>
              <a:ea typeface="+mj-ea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3390" y="392904"/>
            <a:ext cx="4505325" cy="2867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8715" y="153986"/>
            <a:ext cx="4667250" cy="1857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6815" y="2192336"/>
            <a:ext cx="4629150" cy="4438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06535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自夸</a:t>
            </a:r>
            <a:r>
              <a:rPr lang="zh-CN" altLang="en-US" dirty="0">
                <a:solidFill>
                  <a:srgbClr val="1713DC"/>
                </a:solidFill>
                <a:latin typeface="+mj-ea"/>
              </a:rPr>
              <a:t>四</a:t>
            </a:r>
            <a:r>
              <a:rPr lang="zh-CN" altLang="en-US" sz="3200" dirty="0" smtClean="0">
                <a:solidFill>
                  <a:srgbClr val="1713DC"/>
                </a:solidFill>
                <a:latin typeface="+mj-ea"/>
              </a:rPr>
              <a:t>（</a:t>
            </a:r>
            <a:r>
              <a:rPr lang="zh-CN" altLang="en-US" sz="3200" dirty="0">
                <a:solidFill>
                  <a:srgbClr val="1713DC"/>
                </a:solidFill>
                <a:latin typeface="+mj-ea"/>
              </a:rPr>
              <a:t>广告属性管理）</a:t>
            </a:r>
            <a:endParaRPr lang="zh-CN" altLang="en-US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23056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65256" y="1663805"/>
            <a:ext cx="10515600" cy="5008844"/>
          </a:xfrm>
        </p:spPr>
        <p:txBody>
          <a:bodyPr wrap="none"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latin typeface="+mj-ea"/>
                <a:ea typeface="+mj-ea"/>
              </a:rPr>
              <a:t>广告属性管理模块</a:t>
            </a:r>
            <a:r>
              <a:rPr lang="zh-CN" altLang="en-US" dirty="0" smtClean="0">
                <a:latin typeface="+mj-ea"/>
                <a:ea typeface="+mj-ea"/>
              </a:rPr>
              <a:t>（</a:t>
            </a:r>
            <a:r>
              <a:rPr lang="en-US" altLang="zh-CN" dirty="0" smtClean="0">
                <a:latin typeface="+mj-ea"/>
                <a:ea typeface="+mj-ea"/>
              </a:rPr>
              <a:t>1</a:t>
            </a:r>
            <a:r>
              <a:rPr lang="zh-CN" altLang="en-US" dirty="0" smtClean="0">
                <a:latin typeface="+mj-ea"/>
                <a:ea typeface="+mj-ea"/>
              </a:rPr>
              <a:t>）</a:t>
            </a:r>
            <a:endParaRPr lang="en-US" altLang="zh-CN" dirty="0" smtClean="0">
              <a:latin typeface="+mj-ea"/>
              <a:ea typeface="+mj-ea"/>
            </a:endParaRPr>
          </a:p>
          <a:p>
            <a:pPr lvl="1"/>
            <a:r>
              <a:rPr lang="en-US" altLang="zh-CN" sz="1800" dirty="0" err="1">
                <a:latin typeface="+mj-ea"/>
                <a:ea typeface="+mj-ea"/>
              </a:rPr>
              <a:t>db</a:t>
            </a:r>
            <a:r>
              <a:rPr lang="zh-CN" altLang="zh-CN" sz="1800" dirty="0">
                <a:latin typeface="+mj-ea"/>
                <a:ea typeface="+mj-ea"/>
              </a:rPr>
              <a:t>里</a:t>
            </a:r>
            <a:r>
              <a:rPr lang="en-US" altLang="zh-CN" sz="1800" dirty="0">
                <a:latin typeface="+mj-ea"/>
                <a:ea typeface="+mj-ea"/>
              </a:rPr>
              <a:t>rule</a:t>
            </a:r>
            <a:r>
              <a:rPr lang="zh-CN" altLang="zh-CN" sz="1800" dirty="0">
                <a:latin typeface="+mj-ea"/>
                <a:ea typeface="+mj-ea"/>
              </a:rPr>
              <a:t>的</a:t>
            </a:r>
            <a:r>
              <a:rPr lang="en-US" altLang="zh-CN" sz="1800" dirty="0">
                <a:latin typeface="+mj-ea"/>
                <a:ea typeface="+mj-ea"/>
              </a:rPr>
              <a:t>content</a:t>
            </a:r>
            <a:r>
              <a:rPr lang="zh-CN" altLang="zh-CN" sz="1800" dirty="0">
                <a:latin typeface="+mj-ea"/>
                <a:ea typeface="+mj-ea"/>
              </a:rPr>
              <a:t>可以为空（而不是删除</a:t>
            </a:r>
            <a:r>
              <a:rPr lang="en-US" altLang="zh-CN" sz="1800" dirty="0">
                <a:latin typeface="+mj-ea"/>
                <a:ea typeface="+mj-ea"/>
              </a:rPr>
              <a:t>rule</a:t>
            </a:r>
            <a:r>
              <a:rPr lang="zh-CN" altLang="zh-CN" sz="1800" dirty="0">
                <a:latin typeface="+mj-ea"/>
                <a:ea typeface="+mj-ea"/>
              </a:rPr>
              <a:t>），把新建和修改统一成类似流程。</a:t>
            </a: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68038" y="2725687"/>
            <a:ext cx="7629723" cy="16924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353204" y="4394789"/>
            <a:ext cx="7519846" cy="22902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993684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solidFill>
                  <a:srgbClr val="1713DC"/>
                </a:solidFill>
                <a:latin typeface="+mj-ea"/>
              </a:rPr>
              <a:t>自夸四</a:t>
            </a:r>
            <a:r>
              <a:rPr lang="zh-CN" altLang="en-US" sz="3200" dirty="0">
                <a:solidFill>
                  <a:srgbClr val="1713DC"/>
                </a:solidFill>
                <a:latin typeface="+mj-ea"/>
              </a:rPr>
              <a:t>（广告属性管理）</a:t>
            </a:r>
            <a:endParaRPr lang="zh-CN" altLang="en-US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23056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65256" y="1663805"/>
            <a:ext cx="10515600" cy="5008844"/>
          </a:xfrm>
        </p:spPr>
        <p:txBody>
          <a:bodyPr wrap="none"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latin typeface="+mj-ea"/>
                <a:ea typeface="+mj-ea"/>
              </a:rPr>
              <a:t>广告属性管理模块</a:t>
            </a:r>
            <a:r>
              <a:rPr lang="zh-CN" altLang="en-US" dirty="0" smtClean="0">
                <a:latin typeface="+mj-ea"/>
                <a:ea typeface="+mj-ea"/>
              </a:rPr>
              <a:t>（</a:t>
            </a:r>
            <a:r>
              <a:rPr lang="en-US" altLang="zh-CN" dirty="0" smtClean="0">
                <a:latin typeface="+mj-ea"/>
                <a:ea typeface="+mj-ea"/>
              </a:rPr>
              <a:t>2</a:t>
            </a:r>
            <a:r>
              <a:rPr lang="zh-CN" altLang="en-US" dirty="0" smtClean="0">
                <a:latin typeface="+mj-ea"/>
                <a:ea typeface="+mj-ea"/>
              </a:rPr>
              <a:t>）</a:t>
            </a:r>
            <a:endParaRPr lang="en-US" altLang="zh-CN" dirty="0" smtClean="0">
              <a:latin typeface="+mj-ea"/>
              <a:ea typeface="+mj-ea"/>
            </a:endParaRPr>
          </a:p>
          <a:p>
            <a:pPr marL="800100" lvl="2" indent="-342900">
              <a:buClr>
                <a:schemeClr val="tx1"/>
              </a:buClr>
            </a:pPr>
            <a:r>
              <a:rPr lang="zh-CN" altLang="en-US" sz="1600" dirty="0">
                <a:latin typeface="+mj-ea"/>
                <a:ea typeface="+mj-ea"/>
              </a:rPr>
              <a:t>面向对象设计，</a:t>
            </a:r>
            <a:r>
              <a:rPr lang="zh-CN" altLang="zh-CN" sz="1600" dirty="0">
                <a:latin typeface="+mj-ea"/>
                <a:ea typeface="+mj-ea"/>
              </a:rPr>
              <a:t>基类做流程，子类做相关步骤具体实现。对代码进行一定程度的规整和解耦，也方便扩展。</a:t>
            </a:r>
          </a:p>
        </p:txBody>
      </p:sp>
      <p:grpSp>
        <p:nvGrpSpPr>
          <p:cNvPr id="3" name="组合 11"/>
          <p:cNvGrpSpPr/>
          <p:nvPr/>
        </p:nvGrpSpPr>
        <p:grpSpPr>
          <a:xfrm>
            <a:off x="598856" y="2760918"/>
            <a:ext cx="8112657" cy="2316363"/>
            <a:chOff x="598856" y="2760918"/>
            <a:chExt cx="8112657" cy="2316363"/>
          </a:xfrm>
        </p:grpSpPr>
        <p:pic>
          <p:nvPicPr>
            <p:cNvPr id="7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8856" y="2760918"/>
              <a:ext cx="8112657" cy="23163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1" name="矩形 10"/>
            <p:cNvSpPr/>
            <p:nvPr/>
          </p:nvSpPr>
          <p:spPr>
            <a:xfrm>
              <a:off x="914400" y="4658497"/>
              <a:ext cx="1544595" cy="296562"/>
            </a:xfrm>
            <a:prstGeom prst="rect">
              <a:avLst/>
            </a:prstGeom>
            <a:noFill/>
            <a:ln>
              <a:solidFill>
                <a:srgbClr val="FF535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" name="组合 12"/>
          <p:cNvGrpSpPr/>
          <p:nvPr/>
        </p:nvGrpSpPr>
        <p:grpSpPr>
          <a:xfrm>
            <a:off x="6096824" y="3853877"/>
            <a:ext cx="5279632" cy="2806415"/>
            <a:chOff x="5936186" y="4051585"/>
            <a:chExt cx="5279632" cy="2806415"/>
          </a:xfrm>
        </p:grpSpPr>
        <p:pic>
          <p:nvPicPr>
            <p:cNvPr id="8" name="Picture 4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936186" y="4051585"/>
              <a:ext cx="5279632" cy="28064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矩形 8"/>
            <p:cNvSpPr/>
            <p:nvPr/>
          </p:nvSpPr>
          <p:spPr>
            <a:xfrm>
              <a:off x="7274012" y="4222666"/>
              <a:ext cx="1359243" cy="197708"/>
            </a:xfrm>
            <a:prstGeom prst="rect">
              <a:avLst/>
            </a:prstGeom>
            <a:noFill/>
            <a:ln>
              <a:solidFill>
                <a:srgbClr val="FF535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647144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自夸五</a:t>
            </a:r>
            <a:r>
              <a:rPr lang="zh-CN" altLang="en-US" sz="3200" dirty="0" smtClean="0">
                <a:solidFill>
                  <a:srgbClr val="1713DC"/>
                </a:solidFill>
                <a:latin typeface="+mj-ea"/>
              </a:rPr>
              <a:t>（</a:t>
            </a:r>
            <a:r>
              <a:rPr lang="en-US" altLang="zh-CN" sz="3200" dirty="0" smtClean="0">
                <a:solidFill>
                  <a:srgbClr val="1713DC"/>
                </a:solidFill>
                <a:latin typeface="+mj-ea"/>
              </a:rPr>
              <a:t>DAS</a:t>
            </a:r>
            <a:r>
              <a:rPr lang="zh-CN" altLang="en-US" sz="3200" dirty="0" smtClean="0">
                <a:solidFill>
                  <a:srgbClr val="1713DC"/>
                </a:solidFill>
                <a:latin typeface="+mj-ea"/>
              </a:rPr>
              <a:t>）</a:t>
            </a:r>
            <a:endParaRPr lang="zh-CN" altLang="en-US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 smtClean="0">
                <a:latin typeface="+mj-ea"/>
                <a:ea typeface="+mj-ea"/>
              </a:rPr>
              <a:t>DasInnerMgr</a:t>
            </a:r>
            <a:endParaRPr lang="en-US" altLang="zh-CN" dirty="0" smtClean="0">
              <a:latin typeface="+mj-ea"/>
              <a:ea typeface="+mj-ea"/>
            </a:endParaRPr>
          </a:p>
          <a:p>
            <a:pPr lvl="1"/>
            <a:endParaRPr lang="en-US" altLang="zh-CN" dirty="0" smtClean="0">
              <a:latin typeface="+mj-ea"/>
              <a:ea typeface="+mj-ea"/>
            </a:endParaRPr>
          </a:p>
          <a:p>
            <a:pPr lvl="1"/>
            <a:r>
              <a:rPr lang="zh-CN" altLang="en-US" dirty="0" smtClean="0">
                <a:latin typeface="+mj-ea"/>
                <a:ea typeface="+mj-ea"/>
              </a:rPr>
              <a:t>接口简明易用</a:t>
            </a:r>
            <a:endParaRPr lang="en-US" altLang="zh-CN" dirty="0" smtClean="0">
              <a:latin typeface="+mj-ea"/>
              <a:ea typeface="+mj-ea"/>
            </a:endParaRPr>
          </a:p>
          <a:p>
            <a:pPr lvl="1"/>
            <a:endParaRPr lang="en-US" altLang="zh-CN" dirty="0" smtClean="0">
              <a:latin typeface="+mj-ea"/>
              <a:ea typeface="+mj-ea"/>
            </a:endParaRPr>
          </a:p>
          <a:p>
            <a:pPr lvl="1"/>
            <a:r>
              <a:rPr lang="zh-CN" altLang="en-US" dirty="0" smtClean="0">
                <a:latin typeface="+mj-ea"/>
                <a:ea typeface="+mj-ea"/>
              </a:rPr>
              <a:t>操作过程透明</a:t>
            </a:r>
            <a:endParaRPr lang="en-US" altLang="zh-CN" dirty="0" smtClean="0">
              <a:latin typeface="+mj-ea"/>
              <a:ea typeface="+mj-ea"/>
            </a:endParaRPr>
          </a:p>
          <a:p>
            <a:pPr lvl="1"/>
            <a:endParaRPr lang="en-US" altLang="zh-CN" dirty="0">
              <a:latin typeface="+mj-ea"/>
              <a:ea typeface="+mj-ea"/>
            </a:endParaRPr>
          </a:p>
          <a:p>
            <a:pPr lvl="1"/>
            <a:endParaRPr lang="en-US" altLang="zh-CN" dirty="0" smtClean="0">
              <a:latin typeface="+mj-ea"/>
              <a:ea typeface="+mj-ea"/>
            </a:endParaRPr>
          </a:p>
          <a:p>
            <a:pPr lvl="1"/>
            <a:endParaRPr lang="zh-CN" altLang="en-US" dirty="0">
              <a:latin typeface="+mj-ea"/>
              <a:ea typeface="+mj-ea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74799" y="1753124"/>
            <a:ext cx="2952750" cy="397192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784164" y="2088496"/>
            <a:ext cx="2676525" cy="92392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797612" y="5144621"/>
            <a:ext cx="3695700" cy="466725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9638" y="3248025"/>
            <a:ext cx="2752725" cy="361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7612" y="4133850"/>
            <a:ext cx="2752725" cy="361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02076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1713DC"/>
                </a:solidFill>
                <a:latin typeface="+mj-ea"/>
              </a:rPr>
              <a:t>自夸五</a:t>
            </a:r>
            <a:r>
              <a:rPr lang="zh-CN" altLang="en-US" sz="3200" dirty="0">
                <a:solidFill>
                  <a:srgbClr val="1713DC"/>
                </a:solidFill>
                <a:latin typeface="+mj-ea"/>
              </a:rPr>
              <a:t>（</a:t>
            </a:r>
            <a:r>
              <a:rPr lang="en-US" altLang="zh-CN" sz="3200" dirty="0">
                <a:solidFill>
                  <a:srgbClr val="1713DC"/>
                </a:solidFill>
                <a:latin typeface="+mj-ea"/>
              </a:rPr>
              <a:t>DAS</a:t>
            </a:r>
            <a:r>
              <a:rPr lang="zh-CN" altLang="en-US" sz="3200" dirty="0">
                <a:solidFill>
                  <a:srgbClr val="1713DC"/>
                </a:solidFill>
                <a:latin typeface="+mj-ea"/>
              </a:rPr>
              <a:t>）</a:t>
            </a:r>
            <a:endParaRPr lang="zh-CN" altLang="en-US" dirty="0">
              <a:solidFill>
                <a:srgbClr val="1713DC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 smtClean="0">
                <a:latin typeface="+mj-ea"/>
                <a:ea typeface="+mj-ea"/>
              </a:rPr>
              <a:t>DasHelperFactory</a:t>
            </a:r>
            <a:endParaRPr lang="en-US" altLang="zh-CN" dirty="0" smtClean="0">
              <a:latin typeface="+mj-ea"/>
              <a:ea typeface="+mj-ea"/>
            </a:endParaRPr>
          </a:p>
          <a:p>
            <a:pPr lvl="1"/>
            <a:endParaRPr lang="en-US" altLang="zh-CN" dirty="0" smtClean="0">
              <a:latin typeface="+mj-ea"/>
              <a:ea typeface="+mj-ea"/>
            </a:endParaRPr>
          </a:p>
          <a:p>
            <a:pPr lvl="1"/>
            <a:r>
              <a:rPr lang="zh-CN" altLang="en-US" dirty="0">
                <a:latin typeface="+mj-ea"/>
                <a:ea typeface="+mj-ea"/>
              </a:rPr>
              <a:t>工厂模式</a:t>
            </a:r>
            <a:endParaRPr lang="en-US" altLang="zh-CN" dirty="0">
              <a:latin typeface="+mj-ea"/>
              <a:ea typeface="+mj-ea"/>
            </a:endParaRPr>
          </a:p>
          <a:p>
            <a:pPr lvl="1"/>
            <a:endParaRPr lang="en-US" altLang="zh-CN" dirty="0" smtClean="0">
              <a:latin typeface="+mj-ea"/>
              <a:ea typeface="+mj-ea"/>
            </a:endParaRPr>
          </a:p>
          <a:p>
            <a:pPr lvl="1"/>
            <a:r>
              <a:rPr lang="en-US" altLang="zh-CN" dirty="0" smtClean="0">
                <a:latin typeface="+mj-ea"/>
                <a:ea typeface="+mj-ea"/>
              </a:rPr>
              <a:t>Das</a:t>
            </a:r>
            <a:r>
              <a:rPr lang="zh-CN" altLang="en-US" dirty="0" smtClean="0">
                <a:latin typeface="+mj-ea"/>
                <a:ea typeface="+mj-ea"/>
              </a:rPr>
              <a:t>信息与业务逻辑隔离</a:t>
            </a:r>
            <a:endParaRPr lang="en-US" altLang="zh-CN" dirty="0" smtClean="0">
              <a:latin typeface="+mj-ea"/>
              <a:ea typeface="+mj-ea"/>
            </a:endParaRPr>
          </a:p>
          <a:p>
            <a:pPr marL="457200" lvl="1" indent="0">
              <a:buNone/>
            </a:pPr>
            <a:endParaRPr lang="en-US" altLang="zh-CN" dirty="0">
              <a:latin typeface="+mj-ea"/>
              <a:ea typeface="+mj-ea"/>
            </a:endParaRPr>
          </a:p>
          <a:p>
            <a:pPr lvl="1"/>
            <a:r>
              <a:rPr lang="zh-CN" altLang="en-US" dirty="0">
                <a:latin typeface="+mj-ea"/>
                <a:ea typeface="+mj-ea"/>
              </a:rPr>
              <a:t>层级扩展方便</a:t>
            </a:r>
            <a:endParaRPr lang="en-US" altLang="zh-CN" dirty="0">
              <a:latin typeface="+mj-ea"/>
              <a:ea typeface="+mj-ea"/>
            </a:endParaRPr>
          </a:p>
          <a:p>
            <a:pPr lvl="1"/>
            <a:endParaRPr lang="zh-CN" altLang="en-US" dirty="0">
              <a:latin typeface="+mj-ea"/>
              <a:ea typeface="+mj-ea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5614988" y="1647056"/>
            <a:ext cx="5514111" cy="4877311"/>
            <a:chOff x="5614988" y="1647056"/>
            <a:chExt cx="5514111" cy="4877311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14988" y="1647056"/>
              <a:ext cx="5514111" cy="4877311"/>
            </a:xfrm>
            <a:prstGeom prst="rect">
              <a:avLst/>
            </a:prstGeom>
          </p:spPr>
        </p:pic>
        <p:sp>
          <p:nvSpPr>
            <p:cNvPr id="5" name="矩形 4"/>
            <p:cNvSpPr/>
            <p:nvPr/>
          </p:nvSpPr>
          <p:spPr>
            <a:xfrm>
              <a:off x="7142205" y="2100649"/>
              <a:ext cx="1099752" cy="247135"/>
            </a:xfrm>
            <a:prstGeom prst="rect">
              <a:avLst/>
            </a:prstGeom>
            <a:noFill/>
            <a:ln>
              <a:solidFill>
                <a:srgbClr val="FF535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641737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1713DC"/>
                </a:solidFill>
                <a:latin typeface="+mj-ea"/>
              </a:rPr>
              <a:t>自夸五</a:t>
            </a:r>
            <a:r>
              <a:rPr lang="zh-CN" altLang="en-US" sz="3200" dirty="0">
                <a:solidFill>
                  <a:srgbClr val="1713DC"/>
                </a:solidFill>
                <a:latin typeface="+mj-ea"/>
              </a:rPr>
              <a:t>（</a:t>
            </a:r>
            <a:r>
              <a:rPr lang="en-US" altLang="zh-CN" sz="3200" dirty="0">
                <a:solidFill>
                  <a:srgbClr val="1713DC"/>
                </a:solidFill>
                <a:latin typeface="+mj-ea"/>
              </a:rPr>
              <a:t>DAS</a:t>
            </a:r>
            <a:r>
              <a:rPr lang="zh-CN" altLang="en-US" sz="3200" dirty="0">
                <a:solidFill>
                  <a:srgbClr val="1713DC"/>
                </a:solidFill>
                <a:latin typeface="+mj-ea"/>
              </a:rPr>
              <a:t>）</a:t>
            </a:r>
            <a:endParaRPr lang="zh-CN" altLang="en-US" sz="3200" dirty="0">
              <a:solidFill>
                <a:srgbClr val="1713DC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 smtClean="0">
                <a:latin typeface="+mj-ea"/>
                <a:ea typeface="+mj-ea"/>
              </a:rPr>
              <a:t>xDasHelper</a:t>
            </a:r>
            <a:endParaRPr lang="en-US" altLang="zh-CN" dirty="0">
              <a:latin typeface="+mj-ea"/>
              <a:ea typeface="+mj-ea"/>
            </a:endParaRPr>
          </a:p>
          <a:p>
            <a:pPr lvl="1"/>
            <a:endParaRPr lang="en-US" altLang="zh-CN" dirty="0" smtClean="0">
              <a:latin typeface="+mj-ea"/>
              <a:ea typeface="+mj-ea"/>
            </a:endParaRPr>
          </a:p>
          <a:p>
            <a:pPr lvl="1"/>
            <a:r>
              <a:rPr lang="en-US" altLang="zh-CN" dirty="0" err="1" smtClean="0">
                <a:latin typeface="+mj-ea"/>
                <a:ea typeface="+mj-ea"/>
              </a:rPr>
              <a:t>buildDasContent</a:t>
            </a:r>
            <a:endParaRPr lang="en-US" altLang="zh-CN" dirty="0" smtClean="0">
              <a:latin typeface="+mj-ea"/>
              <a:ea typeface="+mj-ea"/>
            </a:endParaRPr>
          </a:p>
          <a:p>
            <a:pPr lvl="1"/>
            <a:endParaRPr lang="en-US" altLang="zh-CN" dirty="0" smtClean="0">
              <a:latin typeface="+mj-ea"/>
              <a:ea typeface="+mj-ea"/>
            </a:endParaRPr>
          </a:p>
          <a:p>
            <a:pPr lvl="1"/>
            <a:r>
              <a:rPr lang="en-US" altLang="zh-CN" dirty="0" smtClean="0">
                <a:latin typeface="+mj-ea"/>
                <a:ea typeface="+mj-ea"/>
              </a:rPr>
              <a:t>Das</a:t>
            </a:r>
            <a:r>
              <a:rPr lang="zh-CN" altLang="en-US" dirty="0" smtClean="0">
                <a:latin typeface="+mj-ea"/>
                <a:ea typeface="+mj-ea"/>
              </a:rPr>
              <a:t>系统与业务解耦</a:t>
            </a:r>
            <a:endParaRPr lang="en-US" altLang="zh-CN" dirty="0" smtClean="0">
              <a:latin typeface="+mj-ea"/>
              <a:ea typeface="+mj-ea"/>
            </a:endParaRPr>
          </a:p>
          <a:p>
            <a:pPr marL="457200" lvl="1" indent="0">
              <a:buNone/>
            </a:pPr>
            <a:r>
              <a:rPr lang="en-US" altLang="zh-CN" dirty="0">
                <a:latin typeface="+mj-ea"/>
                <a:ea typeface="+mj-ea"/>
              </a:rPr>
              <a:t/>
            </a:r>
            <a:br>
              <a:rPr lang="en-US" altLang="zh-CN" dirty="0">
                <a:latin typeface="+mj-ea"/>
                <a:ea typeface="+mj-ea"/>
              </a:rPr>
            </a:br>
            <a:endParaRPr lang="en-US" altLang="zh-CN" dirty="0">
              <a:latin typeface="+mj-ea"/>
              <a:ea typeface="+mj-ea"/>
            </a:endParaRPr>
          </a:p>
          <a:p>
            <a:pPr lvl="1"/>
            <a:endParaRPr lang="en-US" altLang="zh-CN" dirty="0" smtClean="0">
              <a:latin typeface="+mj-ea"/>
              <a:ea typeface="+mj-e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809100" y="2045111"/>
            <a:ext cx="3516013" cy="4131852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423968" y="1663251"/>
            <a:ext cx="3679542" cy="4676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022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solidFill>
                  <a:srgbClr val="1713DC"/>
                </a:solidFill>
                <a:latin typeface="+mj-ea"/>
              </a:rPr>
              <a:t>互</a:t>
            </a:r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捧</a:t>
            </a:r>
            <a:endParaRPr lang="zh-CN" altLang="en-US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23056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94657" y="1796597"/>
            <a:ext cx="10515600" cy="4351338"/>
          </a:xfrm>
        </p:spPr>
        <p:txBody>
          <a:bodyPr wrap="none"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latin typeface="+mj-ea"/>
                <a:ea typeface="+mj-ea"/>
              </a:rPr>
              <a:t>自夸</a:t>
            </a:r>
            <a:endParaRPr lang="en-US" altLang="zh-CN" dirty="0" smtClean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zh-CN" altLang="en-US" b="1" dirty="0" smtClean="0">
                <a:solidFill>
                  <a:srgbClr val="1713DC"/>
                </a:solidFill>
                <a:latin typeface="+mj-ea"/>
                <a:ea typeface="+mj-ea"/>
              </a:rPr>
              <a:t>互捧</a:t>
            </a:r>
            <a:endParaRPr lang="en-US" altLang="zh-CN" b="1" dirty="0" smtClean="0">
              <a:solidFill>
                <a:srgbClr val="1713DC"/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latin typeface="+mj-ea"/>
                <a:ea typeface="+mj-ea"/>
              </a:rPr>
              <a:t>自惭</a:t>
            </a:r>
            <a:endParaRPr lang="en-US" altLang="zh-CN" dirty="0" smtClean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latin typeface="+mj-ea"/>
                <a:ea typeface="+mj-ea"/>
              </a:rPr>
              <a:t>互踩</a:t>
            </a:r>
            <a:endParaRPr lang="en-US" altLang="zh-CN" dirty="0" smtClean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812422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solidFill>
                  <a:srgbClr val="1713DC"/>
                </a:solidFill>
                <a:latin typeface="+mj-ea"/>
              </a:rPr>
              <a:t>互</a:t>
            </a:r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捧一</a:t>
            </a:r>
            <a:endParaRPr lang="zh-CN" altLang="en-US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23056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94657" y="1796597"/>
            <a:ext cx="10515600" cy="4351338"/>
          </a:xfrm>
        </p:spPr>
        <p:txBody>
          <a:bodyPr wrap="none">
            <a:normAutofit/>
          </a:bodyPr>
          <a:lstStyle/>
          <a:p>
            <a:r>
              <a:rPr lang="en-US" altLang="zh-CN" dirty="0" smtClean="0"/>
              <a:t>Copy</a:t>
            </a:r>
            <a:r>
              <a:rPr lang="zh-CN" altLang="en-US" dirty="0"/>
              <a:t>数据，避免</a:t>
            </a:r>
            <a:r>
              <a:rPr lang="zh-CN" altLang="en-US" dirty="0" smtClean="0"/>
              <a:t>修改</a:t>
            </a:r>
            <a:endParaRPr lang="en-US" altLang="zh-CN" dirty="0" smtClean="0"/>
          </a:p>
          <a:p>
            <a:endParaRPr lang="en-US" altLang="zh-CN" dirty="0" smtClean="0">
              <a:latin typeface="+mj-ea"/>
            </a:endParaRPr>
          </a:p>
          <a:p>
            <a:endParaRPr lang="en-US" altLang="zh-CN" dirty="0">
              <a:latin typeface="+mj-ea"/>
            </a:endParaRPr>
          </a:p>
          <a:p>
            <a:endParaRPr lang="en-US" altLang="zh-CN" dirty="0" smtClean="0">
              <a:latin typeface="+mj-ea"/>
            </a:endParaRPr>
          </a:p>
          <a:p>
            <a:r>
              <a:rPr lang="zh-CN" altLang="en-US" dirty="0" smtClean="0">
                <a:latin typeface="+mj-ea"/>
              </a:rPr>
              <a:t>采用</a:t>
            </a:r>
            <a:r>
              <a:rPr lang="en-US" altLang="zh-CN" dirty="0">
                <a:latin typeface="+mj-ea"/>
              </a:rPr>
              <a:t>Guava</a:t>
            </a:r>
          </a:p>
          <a:p>
            <a:pPr lvl="1"/>
            <a:r>
              <a:rPr lang="zh-CN" altLang="en-US" sz="2400" dirty="0">
                <a:latin typeface="+mj-ea"/>
              </a:rPr>
              <a:t>会在一定程度上提高编程效率</a:t>
            </a:r>
          </a:p>
          <a:p>
            <a:endParaRPr lang="en-US" altLang="zh-CN" dirty="0" smtClean="0"/>
          </a:p>
          <a:p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066562" y="2352675"/>
            <a:ext cx="7458075" cy="2095500"/>
          </a:xfrm>
          <a:prstGeom prst="rect">
            <a:avLst/>
          </a:prstGeom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293" y="5373681"/>
            <a:ext cx="6224225" cy="9905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2805" y="4768935"/>
            <a:ext cx="5295900" cy="1819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2282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solidFill>
                  <a:srgbClr val="1713DC"/>
                </a:solidFill>
                <a:latin typeface="+mj-ea"/>
              </a:rPr>
              <a:t>互</a:t>
            </a:r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捧二</a:t>
            </a:r>
            <a:endParaRPr lang="zh-CN" altLang="en-US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23056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65256" y="1826417"/>
            <a:ext cx="10515600" cy="4351338"/>
          </a:xfrm>
        </p:spPr>
        <p:txBody>
          <a:bodyPr wrap="none">
            <a:normAutofit/>
          </a:bodyPr>
          <a:lstStyle/>
          <a:p>
            <a:r>
              <a:rPr lang="zh-CN" altLang="en-US" kern="0" dirty="0"/>
              <a:t>可以通过通用的算子实现各种算术计算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368352" y="2518047"/>
            <a:ext cx="6867525" cy="3648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923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solidFill>
                  <a:srgbClr val="1713DC"/>
                </a:solidFill>
                <a:latin typeface="+mj-ea"/>
              </a:rPr>
              <a:t>互</a:t>
            </a:r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捧三</a:t>
            </a:r>
            <a:endParaRPr lang="zh-CN" altLang="en-US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23056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65256" y="1826417"/>
            <a:ext cx="10515600" cy="4351338"/>
          </a:xfrm>
        </p:spPr>
        <p:txBody>
          <a:bodyPr wrap="none">
            <a:normAutofit/>
          </a:bodyPr>
          <a:lstStyle/>
          <a:p>
            <a:r>
              <a:rPr lang="zh-CN" altLang="en-US" dirty="0"/>
              <a:t>静态工厂方法的使用</a:t>
            </a:r>
            <a:endParaRPr lang="en-US" altLang="zh-CN" dirty="0"/>
          </a:p>
        </p:txBody>
      </p:sp>
      <p:grpSp>
        <p:nvGrpSpPr>
          <p:cNvPr id="8" name="组合 7"/>
          <p:cNvGrpSpPr/>
          <p:nvPr/>
        </p:nvGrpSpPr>
        <p:grpSpPr>
          <a:xfrm>
            <a:off x="1929468" y="2814611"/>
            <a:ext cx="8096250" cy="3000375"/>
            <a:chOff x="457200" y="2060848"/>
            <a:chExt cx="8096250" cy="3000375"/>
          </a:xfrm>
        </p:grpSpPr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7200" y="2060848"/>
              <a:ext cx="8096250" cy="3000375"/>
            </a:xfrm>
            <a:prstGeom prst="rect">
              <a:avLst/>
            </a:prstGeom>
          </p:spPr>
        </p:pic>
        <p:sp>
          <p:nvSpPr>
            <p:cNvPr id="10" name="圆角矩形 9"/>
            <p:cNvSpPr/>
            <p:nvPr/>
          </p:nvSpPr>
          <p:spPr bwMode="auto">
            <a:xfrm>
              <a:off x="755576" y="2708920"/>
              <a:ext cx="4752528" cy="216024"/>
            </a:xfrm>
            <a:prstGeom prst="roundRect">
              <a:avLst/>
            </a:pr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36" tIns="45718" rIns="91436" bIns="45718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19805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自夸</a:t>
            </a:r>
            <a:endParaRPr lang="zh-CN" altLang="en-US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23056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94657" y="1796597"/>
            <a:ext cx="10515600" cy="4351338"/>
          </a:xfrm>
        </p:spPr>
        <p:txBody>
          <a:bodyPr wrap="none"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 smtClean="0">
                <a:solidFill>
                  <a:srgbClr val="1713DC"/>
                </a:solidFill>
                <a:latin typeface="+mj-ea"/>
                <a:ea typeface="+mj-ea"/>
              </a:rPr>
              <a:t>自夸</a:t>
            </a:r>
            <a:endParaRPr lang="en-US" altLang="zh-CN" b="1" dirty="0" smtClean="0">
              <a:solidFill>
                <a:srgbClr val="1713DC"/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+mj-ea"/>
                <a:ea typeface="+mj-ea"/>
              </a:rPr>
              <a:t>互</a:t>
            </a:r>
            <a:r>
              <a:rPr lang="zh-CN" altLang="en-US" dirty="0" smtClean="0">
                <a:latin typeface="+mj-ea"/>
                <a:ea typeface="+mj-ea"/>
              </a:rPr>
              <a:t>捧</a:t>
            </a:r>
            <a:endParaRPr lang="en-US" altLang="zh-CN" dirty="0" smtClean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latin typeface="+mj-ea"/>
                <a:ea typeface="+mj-ea"/>
              </a:rPr>
              <a:t>自惭</a:t>
            </a:r>
            <a:endParaRPr lang="en-US" altLang="zh-CN" dirty="0" smtClean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latin typeface="+mj-ea"/>
                <a:ea typeface="+mj-ea"/>
              </a:rPr>
              <a:t>互踩</a:t>
            </a:r>
            <a:endParaRPr lang="en-US" altLang="zh-CN" dirty="0" smtClean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543522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solidFill>
                  <a:srgbClr val="1713DC"/>
                </a:solidFill>
                <a:latin typeface="+mj-ea"/>
              </a:rPr>
              <a:t>互</a:t>
            </a:r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捧四</a:t>
            </a:r>
            <a:endParaRPr lang="zh-CN" altLang="en-US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23056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65256" y="1826417"/>
            <a:ext cx="10515600" cy="4351338"/>
          </a:xfrm>
        </p:spPr>
        <p:txBody>
          <a:bodyPr wrap="none">
            <a:normAutofit/>
          </a:bodyPr>
          <a:lstStyle/>
          <a:p>
            <a:r>
              <a:rPr lang="zh-CN" altLang="en-US" dirty="0"/>
              <a:t>通用的</a:t>
            </a:r>
            <a:r>
              <a:rPr lang="en-US" altLang="zh-CN" dirty="0"/>
              <a:t>SUM</a:t>
            </a:r>
            <a:r>
              <a:rPr lang="zh-CN" altLang="en-US" dirty="0" smtClean="0"/>
              <a:t>方法</a:t>
            </a:r>
            <a:endParaRPr lang="zh-CN" altLang="en-US" dirty="0"/>
          </a:p>
        </p:txBody>
      </p:sp>
      <p:grpSp>
        <p:nvGrpSpPr>
          <p:cNvPr id="11" name="组合 10"/>
          <p:cNvGrpSpPr/>
          <p:nvPr/>
        </p:nvGrpSpPr>
        <p:grpSpPr>
          <a:xfrm>
            <a:off x="5117278" y="1924864"/>
            <a:ext cx="5543550" cy="4229100"/>
            <a:chOff x="483493" y="2204864"/>
            <a:chExt cx="5543550" cy="4229100"/>
          </a:xfrm>
        </p:grpSpPr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83493" y="2204864"/>
              <a:ext cx="5543550" cy="4229100"/>
            </a:xfrm>
            <a:prstGeom prst="rect">
              <a:avLst/>
            </a:prstGeom>
          </p:spPr>
        </p:pic>
        <p:sp>
          <p:nvSpPr>
            <p:cNvPr id="13" name="圆角矩形 12"/>
            <p:cNvSpPr/>
            <p:nvPr/>
          </p:nvSpPr>
          <p:spPr bwMode="auto">
            <a:xfrm>
              <a:off x="611560" y="2204864"/>
              <a:ext cx="4392488" cy="360040"/>
            </a:xfrm>
            <a:prstGeom prst="roundRect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36" tIns="45718" rIns="91436" bIns="45718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28701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solidFill>
                  <a:srgbClr val="1713DC"/>
                </a:solidFill>
                <a:latin typeface="+mj-ea"/>
              </a:rPr>
              <a:t>互</a:t>
            </a:r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捧五</a:t>
            </a:r>
            <a:endParaRPr lang="zh-CN" altLang="en-US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23056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65256" y="1826417"/>
            <a:ext cx="10515600" cy="4351338"/>
          </a:xfrm>
        </p:spPr>
        <p:txBody>
          <a:bodyPr wrap="none">
            <a:normAutofit/>
          </a:bodyPr>
          <a:lstStyle/>
          <a:p>
            <a:r>
              <a:rPr lang="en-US" altLang="zh-CN" dirty="0" smtClean="0">
                <a:latin typeface="+mj-ea"/>
                <a:ea typeface="+mj-ea"/>
              </a:rPr>
              <a:t>Group</a:t>
            </a:r>
            <a:r>
              <a:rPr lang="zh-CN" altLang="en-US" dirty="0" smtClean="0">
                <a:latin typeface="+mj-ea"/>
                <a:ea typeface="+mj-ea"/>
              </a:rPr>
              <a:t>方法</a:t>
            </a:r>
            <a:endParaRPr lang="en-US" altLang="zh-CN" dirty="0" smtClean="0">
              <a:latin typeface="+mj-ea"/>
              <a:ea typeface="+mj-ea"/>
            </a:endParaRPr>
          </a:p>
          <a:p>
            <a:pPr lvl="1"/>
            <a:r>
              <a:rPr lang="zh-CN" altLang="en-US" sz="2400" dirty="0" smtClean="0">
                <a:latin typeface="+mj-ea"/>
                <a:ea typeface="+mj-ea"/>
              </a:rPr>
              <a:t>在强烈需要</a:t>
            </a:r>
            <a:r>
              <a:rPr lang="en-US" altLang="zh-CN" sz="2400" dirty="0" smtClean="0">
                <a:latin typeface="+mj-ea"/>
                <a:ea typeface="+mj-ea"/>
              </a:rPr>
              <a:t>week group by</a:t>
            </a:r>
            <a:r>
              <a:rPr lang="zh-CN" altLang="en-US" sz="2400" dirty="0" smtClean="0">
                <a:latin typeface="+mj-ea"/>
                <a:ea typeface="+mj-ea"/>
              </a:rPr>
              <a:t>的情况下，算是一种巧妙的实现方案</a:t>
            </a:r>
            <a:endParaRPr lang="zh-CN" altLang="en-US" sz="2400" dirty="0">
              <a:latin typeface="+mj-ea"/>
              <a:ea typeface="+mj-ea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5725" y="2802191"/>
            <a:ext cx="5554578" cy="38908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98060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自惭</a:t>
            </a:r>
            <a:endParaRPr lang="zh-CN" altLang="en-US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23056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94657" y="1796597"/>
            <a:ext cx="10515600" cy="4351338"/>
          </a:xfrm>
        </p:spPr>
        <p:txBody>
          <a:bodyPr wrap="none"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latin typeface="+mj-ea"/>
                <a:ea typeface="+mj-ea"/>
              </a:rPr>
              <a:t>自夸</a:t>
            </a:r>
            <a:endParaRPr lang="en-US" altLang="zh-CN" dirty="0" smtClean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+mj-ea"/>
                <a:ea typeface="+mj-ea"/>
              </a:rPr>
              <a:t>互</a:t>
            </a:r>
            <a:r>
              <a:rPr lang="zh-CN" altLang="en-US" dirty="0" smtClean="0">
                <a:latin typeface="+mj-ea"/>
                <a:ea typeface="+mj-ea"/>
              </a:rPr>
              <a:t>捧</a:t>
            </a:r>
            <a:endParaRPr lang="en-US" altLang="zh-CN" dirty="0" smtClean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zh-CN" altLang="en-US" b="1" dirty="0" smtClean="0">
                <a:solidFill>
                  <a:srgbClr val="1713DC"/>
                </a:solidFill>
                <a:latin typeface="+mj-ea"/>
                <a:ea typeface="+mj-ea"/>
              </a:rPr>
              <a:t>自惭</a:t>
            </a:r>
            <a:endParaRPr lang="en-US" altLang="zh-CN" b="1" dirty="0" smtClean="0">
              <a:solidFill>
                <a:srgbClr val="1713DC"/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latin typeface="+mj-ea"/>
                <a:ea typeface="+mj-ea"/>
              </a:rPr>
              <a:t>互踩</a:t>
            </a:r>
            <a:endParaRPr lang="en-US" altLang="zh-CN" dirty="0" smtClean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69941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自惭</a:t>
            </a:r>
            <a:r>
              <a:rPr lang="zh-CN" altLang="en-US" dirty="0">
                <a:solidFill>
                  <a:srgbClr val="1713DC"/>
                </a:solidFill>
                <a:latin typeface="+mj-ea"/>
              </a:rPr>
              <a:t>一</a:t>
            </a:r>
            <a:endParaRPr lang="zh-CN" altLang="en-US" dirty="0"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23056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部分函数注释并不准确</a:t>
            </a:r>
            <a:endParaRPr lang="en-US" altLang="zh-CN" dirty="0" smtClean="0"/>
          </a:p>
          <a:p>
            <a:r>
              <a:rPr lang="zh-CN" altLang="en-US" dirty="0"/>
              <a:t>部分常量定义没有统一处理</a:t>
            </a:r>
          </a:p>
          <a:p>
            <a:endParaRPr lang="zh-CN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7054" y="258076"/>
            <a:ext cx="5226527" cy="33652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7054" y="3773959"/>
            <a:ext cx="4972408" cy="15995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376" y="4251284"/>
            <a:ext cx="6058397" cy="1046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376" y="5622066"/>
            <a:ext cx="6900941" cy="8749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89403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自惭二</a:t>
            </a:r>
            <a:endParaRPr lang="zh-CN" altLang="en-US" dirty="0"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23056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 smtClean="0">
                <a:latin typeface="+mj-ea"/>
                <a:ea typeface="+mj-ea"/>
              </a:rPr>
              <a:t>Hashmap</a:t>
            </a:r>
            <a:r>
              <a:rPr lang="en-US" altLang="zh-CN" dirty="0" smtClean="0">
                <a:latin typeface="+mj-ea"/>
                <a:ea typeface="+mj-ea"/>
              </a:rPr>
              <a:t> new</a:t>
            </a:r>
            <a:r>
              <a:rPr lang="zh-CN" altLang="en-US" dirty="0" smtClean="0">
                <a:latin typeface="+mj-ea"/>
                <a:ea typeface="+mj-ea"/>
              </a:rPr>
              <a:t>问题</a:t>
            </a:r>
            <a:endParaRPr lang="en-US" altLang="zh-CN" dirty="0" smtClean="0">
              <a:latin typeface="+mj-ea"/>
              <a:ea typeface="+mj-ea"/>
            </a:endParaRPr>
          </a:p>
          <a:p>
            <a:pPr lvl="1"/>
            <a:r>
              <a:rPr lang="zh-CN" altLang="en-US" sz="2400" dirty="0" smtClean="0">
                <a:latin typeface="+mj-ea"/>
                <a:ea typeface="+mj-ea"/>
              </a:rPr>
              <a:t>部分</a:t>
            </a:r>
            <a:r>
              <a:rPr lang="en-US" altLang="zh-CN" sz="2400" dirty="0" err="1">
                <a:latin typeface="+mj-ea"/>
                <a:ea typeface="+mj-ea"/>
              </a:rPr>
              <a:t>Hashmap</a:t>
            </a:r>
            <a:r>
              <a:rPr lang="en-US" altLang="zh-CN" sz="2400" dirty="0">
                <a:latin typeface="+mj-ea"/>
                <a:ea typeface="+mj-ea"/>
              </a:rPr>
              <a:t> new</a:t>
            </a:r>
            <a:r>
              <a:rPr lang="zh-CN" altLang="en-US" sz="2400" dirty="0" smtClean="0">
                <a:latin typeface="+mj-ea"/>
                <a:ea typeface="+mj-ea"/>
              </a:rPr>
              <a:t>时未指定大小（对于可能数据量较大的数据）</a:t>
            </a:r>
            <a:endParaRPr lang="zh-CN" altLang="en-US" sz="2400" dirty="0">
              <a:latin typeface="+mj-ea"/>
              <a:ea typeface="+mj-ea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501" y="3628897"/>
            <a:ext cx="10349727" cy="868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70360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自惭三</a:t>
            </a:r>
            <a:endParaRPr lang="zh-CN" altLang="en-US" dirty="0"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23056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由于采用了部分表单参数模式，导致分支校验（业务）</a:t>
            </a:r>
            <a:endParaRPr lang="en-US" altLang="zh-CN" dirty="0" smtClean="0"/>
          </a:p>
          <a:p>
            <a:r>
              <a:rPr lang="zh-CN" altLang="en-US" dirty="0"/>
              <a:t>小部分废弃代码没有删除</a:t>
            </a:r>
          </a:p>
          <a:p>
            <a:endParaRPr lang="zh-CN" altLang="en-US" dirty="0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0939" y="2925977"/>
            <a:ext cx="6775327" cy="2301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888" y="4404024"/>
            <a:ext cx="7248288" cy="21572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48159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自惭四</a:t>
            </a:r>
            <a:endParaRPr lang="zh-CN" altLang="en-US" dirty="0"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23056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65256" y="1690902"/>
            <a:ext cx="10515600" cy="4351338"/>
          </a:xfrm>
        </p:spPr>
        <p:txBody>
          <a:bodyPr/>
          <a:lstStyle/>
          <a:p>
            <a:r>
              <a:rPr lang="zh-CN" altLang="en-US" dirty="0"/>
              <a:t>逻辑</a:t>
            </a:r>
            <a:r>
              <a:rPr lang="zh-CN" altLang="en-US" dirty="0" smtClean="0"/>
              <a:t>应该统一</a:t>
            </a:r>
            <a:endParaRPr lang="zh-CN" altLang="en-US" dirty="0"/>
          </a:p>
        </p:txBody>
      </p:sp>
      <p:pic>
        <p:nvPicPr>
          <p:cNvPr id="9" name="图片 2" descr="image00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844" y="2318112"/>
            <a:ext cx="5810254" cy="4351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" name="组合 9"/>
          <p:cNvGrpSpPr/>
          <p:nvPr/>
        </p:nvGrpSpPr>
        <p:grpSpPr>
          <a:xfrm>
            <a:off x="466094" y="2318112"/>
            <a:ext cx="5756987" cy="4209477"/>
            <a:chOff x="281261" y="1695934"/>
            <a:chExt cx="4650780" cy="2980111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1261" y="1695934"/>
              <a:ext cx="4650780" cy="2980111"/>
            </a:xfrm>
            <a:prstGeom prst="rect">
              <a:avLst/>
            </a:prstGeom>
          </p:spPr>
        </p:pic>
        <p:sp>
          <p:nvSpPr>
            <p:cNvPr id="12" name="圆角矩形 11"/>
            <p:cNvSpPr/>
            <p:nvPr/>
          </p:nvSpPr>
          <p:spPr bwMode="auto">
            <a:xfrm>
              <a:off x="827584" y="2060848"/>
              <a:ext cx="504056" cy="216024"/>
            </a:xfrm>
            <a:prstGeom prst="roundRect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36" tIns="45718" rIns="91436" bIns="45718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</a:endParaRPr>
            </a:p>
          </p:txBody>
        </p:sp>
        <p:sp>
          <p:nvSpPr>
            <p:cNvPr id="13" name="圆角矩形 12"/>
            <p:cNvSpPr/>
            <p:nvPr/>
          </p:nvSpPr>
          <p:spPr bwMode="auto">
            <a:xfrm>
              <a:off x="699977" y="3501008"/>
              <a:ext cx="504056" cy="216024"/>
            </a:xfrm>
            <a:prstGeom prst="roundRect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36" tIns="45718" rIns="91436" bIns="45718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43322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rgbClr val="1713DC"/>
                </a:solidFill>
              </a:rPr>
              <a:t>自惭五</a:t>
            </a:r>
            <a:endParaRPr lang="zh-CN" altLang="en-US" dirty="0">
              <a:solidFill>
                <a:srgbClr val="1713DC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>
                <a:latin typeface="+mj-ea"/>
                <a:ea typeface="+mj-ea"/>
              </a:rPr>
              <a:t>Das</a:t>
            </a:r>
            <a:r>
              <a:rPr lang="zh-CN" altLang="en-US" dirty="0" smtClean="0">
                <a:latin typeface="+mj-ea"/>
                <a:ea typeface="+mj-ea"/>
              </a:rPr>
              <a:t>通用层级效率问题</a:t>
            </a:r>
            <a:endParaRPr lang="en-US" altLang="zh-CN" dirty="0" smtClean="0">
              <a:latin typeface="+mj-ea"/>
              <a:ea typeface="+mj-ea"/>
            </a:endParaRPr>
          </a:p>
          <a:p>
            <a:pPr lvl="1"/>
            <a:endParaRPr lang="en-US" altLang="zh-CN" dirty="0" smtClean="0">
              <a:latin typeface="+mj-ea"/>
              <a:ea typeface="+mj-ea"/>
            </a:endParaRPr>
          </a:p>
          <a:p>
            <a:pPr lvl="1"/>
            <a:r>
              <a:rPr lang="en-US" altLang="zh-CN" dirty="0" err="1" smtClean="0">
                <a:latin typeface="+mj-ea"/>
                <a:ea typeface="+mj-ea"/>
              </a:rPr>
              <a:t>getDasHelper</a:t>
            </a:r>
            <a:r>
              <a:rPr lang="zh-CN" altLang="en-US" dirty="0" smtClean="0">
                <a:latin typeface="+mj-ea"/>
                <a:ea typeface="+mj-ea"/>
              </a:rPr>
              <a:t>仍有优化空间</a:t>
            </a:r>
            <a:endParaRPr lang="en-US" altLang="zh-CN" dirty="0" smtClean="0">
              <a:latin typeface="+mj-ea"/>
              <a:ea typeface="+mj-ea"/>
            </a:endParaRPr>
          </a:p>
          <a:p>
            <a:pPr lvl="1"/>
            <a:endParaRPr lang="en-US" altLang="zh-CN" dirty="0">
              <a:latin typeface="+mj-ea"/>
              <a:ea typeface="+mj-ea"/>
            </a:endParaRPr>
          </a:p>
          <a:p>
            <a:pPr lvl="1"/>
            <a:r>
              <a:rPr lang="en-US" altLang="zh-CN" dirty="0" err="1" smtClean="0">
                <a:latin typeface="+mj-ea"/>
                <a:ea typeface="+mj-ea"/>
              </a:rPr>
              <a:t>getxxDasHelper</a:t>
            </a:r>
            <a:r>
              <a:rPr lang="en-US" altLang="zh-CN" dirty="0" smtClean="0">
                <a:latin typeface="+mj-ea"/>
                <a:ea typeface="+mj-ea"/>
              </a:rPr>
              <a:t> </a:t>
            </a:r>
            <a:r>
              <a:rPr lang="zh-CN" altLang="en-US" dirty="0" smtClean="0">
                <a:latin typeface="+mj-ea"/>
                <a:ea typeface="+mj-ea"/>
              </a:rPr>
              <a:t>降低业务逻辑效率</a:t>
            </a:r>
            <a:endParaRPr lang="zh-CN" altLang="en-US" dirty="0">
              <a:latin typeface="+mj-ea"/>
              <a:ea typeface="+mj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824633" y="1664706"/>
            <a:ext cx="3743325" cy="38862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38275" y="5966407"/>
            <a:ext cx="4686300" cy="74295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38275" y="4279223"/>
            <a:ext cx="4657725" cy="154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102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自夸</a:t>
            </a:r>
            <a:endParaRPr lang="zh-CN" altLang="en-US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23056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94657" y="1796597"/>
            <a:ext cx="10515600" cy="4351338"/>
          </a:xfrm>
        </p:spPr>
        <p:txBody>
          <a:bodyPr wrap="none"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latin typeface="+mj-ea"/>
                <a:ea typeface="+mj-ea"/>
              </a:rPr>
              <a:t>自夸</a:t>
            </a:r>
            <a:endParaRPr lang="en-US" altLang="zh-CN" dirty="0" smtClean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+mj-ea"/>
                <a:ea typeface="+mj-ea"/>
              </a:rPr>
              <a:t>互</a:t>
            </a:r>
            <a:r>
              <a:rPr lang="zh-CN" altLang="en-US" dirty="0" smtClean="0">
                <a:latin typeface="+mj-ea"/>
                <a:ea typeface="+mj-ea"/>
              </a:rPr>
              <a:t>捧</a:t>
            </a:r>
            <a:endParaRPr lang="en-US" altLang="zh-CN" dirty="0" smtClean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latin typeface="+mj-ea"/>
                <a:ea typeface="+mj-ea"/>
              </a:rPr>
              <a:t>自惭</a:t>
            </a:r>
            <a:endParaRPr lang="en-US" altLang="zh-CN" dirty="0" smtClean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zh-CN" altLang="en-US" b="1" dirty="0" smtClean="0">
                <a:solidFill>
                  <a:srgbClr val="1713DC"/>
                </a:solidFill>
                <a:latin typeface="+mj-ea"/>
                <a:ea typeface="+mj-ea"/>
              </a:rPr>
              <a:t>互踩</a:t>
            </a:r>
            <a:endParaRPr lang="en-US" altLang="zh-CN" b="1" dirty="0" smtClean="0">
              <a:solidFill>
                <a:srgbClr val="1713DC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105728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1713DC"/>
                </a:solidFill>
                <a:latin typeface="+mj-ea"/>
              </a:rPr>
              <a:t>互</a:t>
            </a:r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踩</a:t>
            </a:r>
            <a:endParaRPr lang="en-US" altLang="zh-CN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23056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94657" y="1796597"/>
            <a:ext cx="10515600" cy="4351338"/>
          </a:xfrm>
        </p:spPr>
        <p:txBody>
          <a:bodyPr wrap="none">
            <a:normAutofit/>
          </a:bodyPr>
          <a:lstStyle/>
          <a:p>
            <a:r>
              <a:rPr lang="zh-CN" altLang="en-US" sz="1600" dirty="0">
                <a:latin typeface="+mj-ea"/>
                <a:ea typeface="+mj-ea"/>
              </a:rPr>
              <a:t>代码通篇几乎无注释，特别是逻辑比较复杂的地方完全没有注释，不利于代码后期的维护</a:t>
            </a:r>
            <a:endParaRPr lang="en-US" altLang="zh-CN" sz="1600" dirty="0">
              <a:latin typeface="+mj-ea"/>
              <a:ea typeface="+mj-ea"/>
            </a:endParaRPr>
          </a:p>
          <a:p>
            <a:r>
              <a:rPr lang="zh-CN" altLang="en-US" sz="1600" dirty="0">
                <a:latin typeface="+mj-ea"/>
                <a:ea typeface="+mj-ea"/>
              </a:rPr>
              <a:t>单个方法过长，应该抽象相同的逻辑并拆分方法</a:t>
            </a:r>
            <a:endParaRPr lang="en-US" altLang="zh-CN" sz="1600" dirty="0">
              <a:latin typeface="+mj-ea"/>
              <a:ea typeface="+mj-ea"/>
            </a:endParaRPr>
          </a:p>
          <a:p>
            <a:pPr lvl="1"/>
            <a:r>
              <a:rPr lang="zh-CN" altLang="en-US" sz="1600" dirty="0">
                <a:latin typeface="+mj-ea"/>
                <a:ea typeface="+mj-ea"/>
              </a:rPr>
              <a:t>如</a:t>
            </a:r>
            <a:r>
              <a:rPr lang="en-US" altLang="zh-CN" sz="1600" dirty="0" err="1">
                <a:latin typeface="+mj-ea"/>
                <a:ea typeface="+mj-ea"/>
              </a:rPr>
              <a:t>SqlBuilder</a:t>
            </a:r>
            <a:r>
              <a:rPr lang="en-US" altLang="zh-CN" sz="1600" dirty="0">
                <a:latin typeface="+mj-ea"/>
                <a:ea typeface="+mj-ea"/>
              </a:rPr>
              <a:t> 200</a:t>
            </a:r>
            <a:r>
              <a:rPr lang="zh-CN" altLang="en-US" sz="1600" dirty="0">
                <a:latin typeface="+mj-ea"/>
                <a:ea typeface="+mj-ea"/>
              </a:rPr>
              <a:t>行代码一共就</a:t>
            </a:r>
            <a:r>
              <a:rPr lang="en-US" altLang="zh-CN" sz="1600" dirty="0">
                <a:latin typeface="+mj-ea"/>
                <a:ea typeface="+mj-ea"/>
              </a:rPr>
              <a:t>2</a:t>
            </a:r>
            <a:r>
              <a:rPr lang="zh-CN" altLang="en-US" sz="1600" dirty="0">
                <a:latin typeface="+mj-ea"/>
                <a:ea typeface="+mj-ea"/>
              </a:rPr>
              <a:t>个方法，</a:t>
            </a:r>
            <a:r>
              <a:rPr lang="en-US" altLang="zh-CN" sz="1600" dirty="0">
                <a:latin typeface="+mj-ea"/>
                <a:ea typeface="+mj-ea"/>
              </a:rPr>
              <a:t>100</a:t>
            </a:r>
            <a:r>
              <a:rPr lang="zh-CN" altLang="en-US" sz="1600" dirty="0">
                <a:latin typeface="+mj-ea"/>
                <a:ea typeface="+mj-ea"/>
              </a:rPr>
              <a:t>行一个，其中大量的重复逻辑，没有抽象出来作为独立的方法</a:t>
            </a:r>
            <a:endParaRPr lang="en-US" altLang="zh-CN" sz="1600" dirty="0">
              <a:latin typeface="+mj-ea"/>
              <a:ea typeface="+mj-ea"/>
            </a:endParaRPr>
          </a:p>
        </p:txBody>
      </p:sp>
      <p:pic>
        <p:nvPicPr>
          <p:cNvPr id="10" name="Picture 1" descr="C:\Users\yuanyi01\AppData\Roaming\Tencent\Users\165018206\QQ\WinTemp\RichOle\5S}~VY((X(_H2~4[_E3{QCH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66992" y="3576422"/>
            <a:ext cx="5874117" cy="1872907"/>
          </a:xfrm>
          <a:prstGeom prst="rect">
            <a:avLst/>
          </a:prstGeom>
          <a:noFill/>
        </p:spPr>
      </p:pic>
      <p:sp>
        <p:nvSpPr>
          <p:cNvPr id="11" name="TextBox 10"/>
          <p:cNvSpPr txBox="1"/>
          <p:nvPr/>
        </p:nvSpPr>
        <p:spPr>
          <a:xfrm>
            <a:off x="3489325" y="3074499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+mj-ea"/>
                <a:ea typeface="+mj-ea"/>
                <a:cs typeface="Consolas" pitchFamily="49" charset="0"/>
              </a:rPr>
              <a:t>SqlBuilder.java</a:t>
            </a:r>
            <a:endParaRPr lang="zh-CN" altLang="en-US" dirty="0">
              <a:latin typeface="+mj-ea"/>
              <a:ea typeface="+mj-ea"/>
              <a:cs typeface="Consolas" pitchFamily="49" charset="0"/>
            </a:endParaRPr>
          </a:p>
        </p:txBody>
      </p:sp>
      <p:sp>
        <p:nvSpPr>
          <p:cNvPr id="7" name="矩形 6"/>
          <p:cNvSpPr/>
          <p:nvPr/>
        </p:nvSpPr>
        <p:spPr bwMode="auto">
          <a:xfrm>
            <a:off x="2339049" y="3904735"/>
            <a:ext cx="935492" cy="133453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36" tIns="45718" rIns="91436" bIns="45718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333473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solidFill>
                  <a:srgbClr val="1713DC"/>
                </a:solidFill>
                <a:latin typeface="+mj-ea"/>
              </a:rPr>
              <a:t>自夸</a:t>
            </a:r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一</a:t>
            </a:r>
            <a:r>
              <a:rPr lang="zh-CN" altLang="en-US" sz="3200" dirty="0">
                <a:solidFill>
                  <a:srgbClr val="1713DC"/>
                </a:solidFill>
                <a:latin typeface="+mj-ea"/>
              </a:rPr>
              <a:t>（前后端接口框架）</a:t>
            </a: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23056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94657" y="1796597"/>
            <a:ext cx="10515600" cy="4351338"/>
          </a:xfrm>
        </p:spPr>
        <p:txBody>
          <a:bodyPr wrap="none"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latin typeface="+mj-ea"/>
                <a:ea typeface="+mj-ea"/>
              </a:rPr>
              <a:t>前端请求</a:t>
            </a:r>
            <a:r>
              <a:rPr lang="zh-CN" altLang="en-US" b="1" dirty="0" smtClean="0">
                <a:latin typeface="+mj-ea"/>
                <a:ea typeface="+mj-ea"/>
              </a:rPr>
              <a:t>校验自动化</a:t>
            </a:r>
            <a:endParaRPr lang="en-US" altLang="zh-CN" b="1" dirty="0" smtClean="0">
              <a:latin typeface="+mj-ea"/>
              <a:ea typeface="+mj-ea"/>
            </a:endParaRPr>
          </a:p>
          <a:p>
            <a:pPr lvl="1">
              <a:lnSpc>
                <a:spcPct val="150000"/>
              </a:lnSpc>
            </a:pPr>
            <a:r>
              <a:rPr lang="zh-CN" altLang="en-US" sz="2000" dirty="0">
                <a:latin typeface="+mj-ea"/>
                <a:ea typeface="+mj-ea"/>
              </a:rPr>
              <a:t>使用</a:t>
            </a:r>
            <a:r>
              <a:rPr lang="en-US" altLang="zh-CN" sz="2000" dirty="0" err="1">
                <a:latin typeface="+mj-ea"/>
                <a:ea typeface="+mj-ea"/>
              </a:rPr>
              <a:t>jsr</a:t>
            </a:r>
            <a:r>
              <a:rPr lang="en-US" altLang="zh-CN" sz="2000" dirty="0">
                <a:latin typeface="+mj-ea"/>
                <a:ea typeface="+mj-ea"/>
              </a:rPr>
              <a:t> 303</a:t>
            </a:r>
            <a:r>
              <a:rPr lang="zh-CN" altLang="en-US" sz="2000" dirty="0">
                <a:latin typeface="+mj-ea"/>
                <a:ea typeface="+mj-ea"/>
              </a:rPr>
              <a:t>代替手工</a:t>
            </a:r>
            <a:r>
              <a:rPr lang="zh-CN" altLang="en-US" sz="2000" dirty="0" smtClean="0">
                <a:latin typeface="+mj-ea"/>
                <a:ea typeface="+mj-ea"/>
              </a:rPr>
              <a:t>验证</a:t>
            </a:r>
            <a:endParaRPr lang="en-US" altLang="zh-CN" sz="2000" dirty="0" smtClean="0">
              <a:latin typeface="+mj-ea"/>
              <a:ea typeface="+mj-ea"/>
            </a:endParaRPr>
          </a:p>
          <a:p>
            <a:pPr lvl="1">
              <a:lnSpc>
                <a:spcPct val="150000"/>
              </a:lnSpc>
            </a:pPr>
            <a:r>
              <a:rPr lang="zh-CN" altLang="en-US" sz="2000" dirty="0" smtClean="0">
                <a:latin typeface="+mj-ea"/>
                <a:ea typeface="+mj-ea"/>
              </a:rPr>
              <a:t>统一</a:t>
            </a:r>
            <a:r>
              <a:rPr lang="zh-CN" altLang="en-US" sz="2000" dirty="0">
                <a:latin typeface="+mj-ea"/>
                <a:ea typeface="+mj-ea"/>
              </a:rPr>
              <a:t>的、基于配置的国际化，而不是在代码中</a:t>
            </a:r>
            <a:r>
              <a:rPr lang="zh-CN" altLang="en-US" sz="2000" dirty="0" smtClean="0">
                <a:latin typeface="+mj-ea"/>
                <a:ea typeface="+mj-ea"/>
              </a:rPr>
              <a:t>处理</a:t>
            </a:r>
            <a:endParaRPr lang="en-US" altLang="zh-CN" sz="2000" dirty="0" smtClean="0">
              <a:latin typeface="+mj-ea"/>
              <a:ea typeface="+mj-ea"/>
            </a:endParaRPr>
          </a:p>
          <a:p>
            <a:pPr lvl="1">
              <a:lnSpc>
                <a:spcPct val="150000"/>
              </a:lnSpc>
            </a:pPr>
            <a:r>
              <a:rPr lang="zh-CN" altLang="en-US" sz="2000" dirty="0" smtClean="0">
                <a:latin typeface="+mj-ea"/>
                <a:ea typeface="+mj-ea"/>
              </a:rPr>
              <a:t>校验异常自动捕捉</a:t>
            </a:r>
            <a:endParaRPr lang="en-US" altLang="zh-CN" sz="2000" dirty="0" smtClean="0">
              <a:latin typeface="+mj-ea"/>
              <a:ea typeface="+mj-ea"/>
            </a:endParaRPr>
          </a:p>
          <a:p>
            <a:pPr lvl="1">
              <a:lnSpc>
                <a:spcPct val="150000"/>
              </a:lnSpc>
            </a:pPr>
            <a:r>
              <a:rPr lang="zh-CN" altLang="en-US" sz="2000" dirty="0" smtClean="0">
                <a:latin typeface="+mj-ea"/>
                <a:ea typeface="+mj-ea"/>
              </a:rPr>
              <a:t>（简单）校验</a:t>
            </a:r>
            <a:r>
              <a:rPr lang="zh-CN" altLang="en-US" sz="2000" b="1" dirty="0" smtClean="0">
                <a:latin typeface="+mj-ea"/>
                <a:ea typeface="+mj-ea"/>
              </a:rPr>
              <a:t>与业务代码解耦</a:t>
            </a:r>
            <a:endParaRPr lang="en-US" altLang="zh-CN" sz="2000" b="1" dirty="0" smtClean="0">
              <a:latin typeface="+mj-ea"/>
              <a:ea typeface="+mj-ea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8770" y="1641474"/>
            <a:ext cx="6753945" cy="10152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8770" y="3616411"/>
            <a:ext cx="6970568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6872" y="4981190"/>
            <a:ext cx="6025376" cy="1394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89041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1713DC"/>
                </a:solidFill>
                <a:latin typeface="+mj-ea"/>
              </a:rPr>
              <a:t>互</a:t>
            </a:r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踩</a:t>
            </a:r>
            <a:endParaRPr lang="en-US" altLang="zh-CN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76559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94657" y="1796597"/>
            <a:ext cx="10515600" cy="4351338"/>
          </a:xfrm>
        </p:spPr>
        <p:txBody>
          <a:bodyPr wrap="none">
            <a:normAutofit/>
          </a:bodyPr>
          <a:lstStyle/>
          <a:p>
            <a:r>
              <a:rPr lang="zh-CN" altLang="en-US" sz="1600" dirty="0">
                <a:latin typeface="+mj-ea"/>
                <a:ea typeface="+mj-ea"/>
              </a:rPr>
              <a:t>没有遵循编码规范，很多</a:t>
            </a:r>
            <a:r>
              <a:rPr lang="en-US" altLang="zh-CN" sz="1600" dirty="0">
                <a:latin typeface="+mj-ea"/>
                <a:ea typeface="+mj-ea"/>
              </a:rPr>
              <a:t>for</a:t>
            </a:r>
            <a:r>
              <a:rPr lang="zh-CN" altLang="en-US" sz="1600" dirty="0">
                <a:latin typeface="+mj-ea"/>
                <a:ea typeface="+mj-ea"/>
              </a:rPr>
              <a:t>、</a:t>
            </a:r>
            <a:r>
              <a:rPr lang="en-US" altLang="zh-CN" sz="1600" dirty="0">
                <a:latin typeface="+mj-ea"/>
                <a:ea typeface="+mj-ea"/>
              </a:rPr>
              <a:t>if</a:t>
            </a:r>
            <a:r>
              <a:rPr lang="zh-CN" altLang="en-US" sz="1600" dirty="0">
                <a:latin typeface="+mj-ea"/>
                <a:ea typeface="+mj-ea"/>
              </a:rPr>
              <a:t>只有一行就没有加上</a:t>
            </a:r>
            <a:r>
              <a:rPr lang="en-US" altLang="zh-CN" sz="1600" dirty="0">
                <a:latin typeface="+mj-ea"/>
                <a:ea typeface="+mj-ea"/>
              </a:rPr>
              <a:t>{}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296467" y="2318929"/>
            <a:ext cx="29523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nsolas" pitchFamily="49" charset="0"/>
                <a:cs typeface="Consolas" pitchFamily="49" charset="0"/>
              </a:rPr>
              <a:t>SqlBuilder.java</a:t>
            </a:r>
            <a:endParaRPr lang="zh-CN" altLang="en-US" dirty="0"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10" name="Picture 1" descr="C:\Users\yuanyi01\AppData\Roaming\Tencent\Users\165018206\QQ\WinTemp\RichOle\$@LEA9COJ5A3KPR{~E]D(N3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39636" y="2791047"/>
            <a:ext cx="8069248" cy="184273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61943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互踩</a:t>
            </a:r>
            <a:endParaRPr lang="zh-CN" altLang="en-US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23056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65256" y="1663805"/>
            <a:ext cx="10515600" cy="5008844"/>
          </a:xfrm>
        </p:spPr>
        <p:txBody>
          <a:bodyPr wrap="none"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 smtClean="0">
                <a:latin typeface="+mj-ea"/>
                <a:ea typeface="+mj-ea"/>
              </a:rPr>
              <a:t>大量的</a:t>
            </a:r>
            <a:r>
              <a:rPr lang="en-US" altLang="zh-CN" sz="1600" dirty="0" smtClean="0">
                <a:latin typeface="+mj-ea"/>
                <a:ea typeface="+mj-ea"/>
              </a:rPr>
              <a:t>if – else</a:t>
            </a:r>
            <a:r>
              <a:rPr lang="zh-CN" altLang="en-US" sz="1600" dirty="0" smtClean="0">
                <a:latin typeface="+mj-ea"/>
                <a:ea typeface="+mj-ea"/>
              </a:rPr>
              <a:t>，可以通过</a:t>
            </a:r>
            <a:r>
              <a:rPr lang="en-US" altLang="zh-CN" sz="1600" dirty="0" smtClean="0">
                <a:latin typeface="+mj-ea"/>
                <a:ea typeface="+mj-ea"/>
              </a:rPr>
              <a:t>Map</a:t>
            </a:r>
            <a:r>
              <a:rPr lang="zh-CN" altLang="en-US" sz="1600" dirty="0" smtClean="0">
                <a:latin typeface="+mj-ea"/>
                <a:ea typeface="+mj-ea"/>
              </a:rPr>
              <a:t>进行优化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81268" y="1002144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+mj-ea"/>
                <a:ea typeface="+mj-ea"/>
                <a:cs typeface="Consolas" pitchFamily="49" charset="0"/>
              </a:rPr>
              <a:t>FrameFiller.java</a:t>
            </a:r>
            <a:endParaRPr lang="zh-CN" altLang="en-US" dirty="0">
              <a:latin typeface="+mj-ea"/>
              <a:ea typeface="+mj-ea"/>
              <a:cs typeface="Consolas" pitchFamily="49" charset="0"/>
            </a:endParaRPr>
          </a:p>
        </p:txBody>
      </p:sp>
      <p:pic>
        <p:nvPicPr>
          <p:cNvPr id="7" name="Picture 1" descr="C:\Users\yuanyi01\AppData\Roaming\Tencent\Users\165018206\QQ\WinTemp\RichOle\]5R{XQDEZRSGPFLT(9S}H67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13066" y="1364755"/>
            <a:ext cx="6099095" cy="532971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18772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1713DC"/>
                </a:solidFill>
                <a:latin typeface="+mj-ea"/>
              </a:rPr>
              <a:t>互</a:t>
            </a:r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踩</a:t>
            </a:r>
            <a:endParaRPr lang="en-US" altLang="zh-CN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94657" y="1796597"/>
            <a:ext cx="10515600" cy="4351338"/>
          </a:xfrm>
        </p:spPr>
        <p:txBody>
          <a:bodyPr wrap="none">
            <a:normAutofit/>
          </a:bodyPr>
          <a:lstStyle/>
          <a:p>
            <a:r>
              <a:rPr lang="zh-CN" altLang="en-US" sz="1600" dirty="0">
                <a:latin typeface="+mj-ea"/>
                <a:ea typeface="+mj-ea"/>
              </a:rPr>
              <a:t>对于除数为</a:t>
            </a:r>
            <a:r>
              <a:rPr lang="en-US" altLang="zh-CN" sz="1600" dirty="0">
                <a:latin typeface="+mj-ea"/>
                <a:ea typeface="+mj-ea"/>
              </a:rPr>
              <a:t>0</a:t>
            </a:r>
            <a:r>
              <a:rPr lang="zh-CN" altLang="en-US" sz="1600" dirty="0">
                <a:latin typeface="+mj-ea"/>
                <a:ea typeface="+mj-ea"/>
              </a:rPr>
              <a:t>没有充分的判断</a:t>
            </a:r>
            <a:r>
              <a:rPr lang="en-US" altLang="zh-CN" sz="1600" dirty="0">
                <a:solidFill>
                  <a:srgbClr val="FF0000"/>
                </a:solidFill>
                <a:latin typeface="+mj-ea"/>
                <a:ea typeface="+mj-ea"/>
              </a:rPr>
              <a:t>(bug)</a:t>
            </a:r>
            <a:endParaRPr lang="en-US" altLang="zh-CN" sz="1600" dirty="0">
              <a:latin typeface="+mj-ea"/>
              <a:ea typeface="+mj-ea"/>
            </a:endParaRPr>
          </a:p>
          <a:p>
            <a:r>
              <a:rPr lang="zh-CN" altLang="en-US" sz="1600" dirty="0">
                <a:latin typeface="+mj-ea"/>
                <a:ea typeface="+mj-ea"/>
              </a:rPr>
              <a:t>只判断了</a:t>
            </a:r>
            <a:r>
              <a:rPr lang="en-US" altLang="zh-CN" sz="1600" dirty="0">
                <a:latin typeface="+mj-ea"/>
                <a:ea typeface="+mj-ea"/>
              </a:rPr>
              <a:t>Long</a:t>
            </a:r>
            <a:r>
              <a:rPr lang="zh-CN" altLang="en-US" sz="1600" dirty="0">
                <a:latin typeface="+mj-ea"/>
                <a:ea typeface="+mj-ea"/>
              </a:rPr>
              <a:t>和</a:t>
            </a:r>
            <a:r>
              <a:rPr lang="en-US" altLang="zh-CN" sz="1600" dirty="0">
                <a:latin typeface="+mj-ea"/>
                <a:ea typeface="+mj-ea"/>
              </a:rPr>
              <a:t>Integer</a:t>
            </a:r>
            <a:r>
              <a:rPr lang="zh-CN" altLang="en-US" sz="1600" dirty="0">
                <a:latin typeface="+mj-ea"/>
                <a:ea typeface="+mj-ea"/>
              </a:rPr>
              <a:t>，没有考虑其他类型</a:t>
            </a:r>
            <a:endParaRPr lang="en-US" altLang="zh-CN" sz="1600" dirty="0">
              <a:latin typeface="+mj-ea"/>
              <a:ea typeface="+mj-ea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zh-CN" sz="1600" dirty="0">
              <a:latin typeface="+mj-ea"/>
              <a:ea typeface="+mj-ea"/>
            </a:endParaRPr>
          </a:p>
        </p:txBody>
      </p:sp>
      <p:pic>
        <p:nvPicPr>
          <p:cNvPr id="7" name="Picture 1" descr="C:\Users\yuanyi01\AppData\Roaming\Tencent\Users\165018206\QQ\WinTemp\RichOle\4}BY1{V6EG7QKF$AU_MWY7E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92112" y="3249827"/>
            <a:ext cx="10765748" cy="2421924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3443330" y="2849046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+mj-ea"/>
                <a:ea typeface="+mj-ea"/>
                <a:cs typeface="Consolas" pitchFamily="49" charset="0"/>
              </a:rPr>
              <a:t>Frame.java</a:t>
            </a:r>
            <a:endParaRPr lang="zh-CN" altLang="en-US" dirty="0">
              <a:latin typeface="+mj-ea"/>
              <a:ea typeface="+mj-ea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4854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1713DC"/>
                </a:solidFill>
                <a:latin typeface="+mj-ea"/>
              </a:rPr>
              <a:t>互</a:t>
            </a:r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踩</a:t>
            </a:r>
            <a:endParaRPr lang="en-US" altLang="zh-CN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76559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94657" y="1796597"/>
            <a:ext cx="10515600" cy="4351338"/>
          </a:xfrm>
        </p:spPr>
        <p:txBody>
          <a:bodyPr wrap="none">
            <a:normAutofit/>
          </a:bodyPr>
          <a:lstStyle/>
          <a:p>
            <a:r>
              <a:rPr lang="zh-CN" altLang="en-US" sz="1600" dirty="0">
                <a:latin typeface="+mj-ea"/>
                <a:ea typeface="+mj-ea"/>
              </a:rPr>
              <a:t>变量命名不规范，容易引起歧义</a:t>
            </a:r>
            <a:endParaRPr lang="en-US" altLang="zh-CN" sz="1600" dirty="0">
              <a:latin typeface="+mj-ea"/>
              <a:ea typeface="+mj-ea"/>
            </a:endParaRPr>
          </a:p>
          <a:p>
            <a:r>
              <a:rPr lang="zh-CN" altLang="en-US" sz="1600" dirty="0">
                <a:latin typeface="+mj-ea"/>
                <a:ea typeface="+mj-ea"/>
              </a:rPr>
              <a:t>这个枚举型表示时间归并的粒度，</a:t>
            </a:r>
            <a:r>
              <a:rPr lang="en-US" altLang="zh-CN" sz="1600" dirty="0">
                <a:latin typeface="+mj-ea"/>
                <a:ea typeface="+mj-ea"/>
              </a:rPr>
              <a:t>sum</a:t>
            </a:r>
            <a:r>
              <a:rPr lang="zh-CN" altLang="en-US" sz="1600" dirty="0">
                <a:latin typeface="+mj-ea"/>
                <a:ea typeface="+mj-ea"/>
              </a:rPr>
              <a:t>表示不按时间做归并，改成</a:t>
            </a:r>
            <a:r>
              <a:rPr lang="en-US" altLang="zh-CN" sz="1600" dirty="0">
                <a:latin typeface="+mj-ea"/>
                <a:ea typeface="+mj-ea"/>
              </a:rPr>
              <a:t>none</a:t>
            </a:r>
            <a:r>
              <a:rPr lang="zh-CN" altLang="en-US" sz="1600" dirty="0">
                <a:latin typeface="+mj-ea"/>
                <a:ea typeface="+mj-ea"/>
              </a:rPr>
              <a:t>或者</a:t>
            </a:r>
            <a:r>
              <a:rPr lang="en-US" altLang="zh-CN" sz="1600" dirty="0" err="1">
                <a:latin typeface="+mj-ea"/>
                <a:ea typeface="+mj-ea"/>
              </a:rPr>
              <a:t>na</a:t>
            </a:r>
            <a:r>
              <a:rPr lang="zh-CN" altLang="en-US" sz="1600" dirty="0">
                <a:latin typeface="+mj-ea"/>
                <a:ea typeface="+mj-ea"/>
              </a:rPr>
              <a:t>可能会更容易理解一些</a:t>
            </a:r>
            <a:endParaRPr lang="en-US" altLang="zh-CN" sz="1600" dirty="0">
              <a:latin typeface="+mj-ea"/>
              <a:ea typeface="+mj-ea"/>
            </a:endParaRPr>
          </a:p>
          <a:p>
            <a:r>
              <a:rPr lang="zh-CN" altLang="en-US" sz="1600" dirty="0">
                <a:latin typeface="+mj-ea"/>
                <a:ea typeface="+mj-ea"/>
              </a:rPr>
              <a:t>枚举型应该全部大写</a:t>
            </a:r>
            <a:endParaRPr lang="en-US" altLang="zh-CN" sz="1600" dirty="0">
              <a:latin typeface="+mj-ea"/>
              <a:ea typeface="+mj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614590" y="3710036"/>
            <a:ext cx="3456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+mj-ea"/>
                <a:ea typeface="+mj-ea"/>
                <a:cs typeface="Consolas" pitchFamily="49" charset="0"/>
              </a:rPr>
              <a:t>TimeGranularity.java</a:t>
            </a:r>
            <a:endParaRPr lang="zh-CN" altLang="en-US" dirty="0">
              <a:latin typeface="+mj-ea"/>
              <a:ea typeface="+mj-ea"/>
              <a:cs typeface="Consolas" pitchFamily="49" charset="0"/>
            </a:endParaRPr>
          </a:p>
        </p:txBody>
      </p:sp>
      <p:pic>
        <p:nvPicPr>
          <p:cNvPr id="11" name="Picture 1" descr="C:\Users\yuanyi01\AppData\Roaming\Tencent\Users\165018206\QQ\WinTemp\RichOle\Y4TIPI~H1QV@T%2SG)7$DBH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11629" y="4127595"/>
            <a:ext cx="8937833" cy="97574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789031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1713DC"/>
                </a:solidFill>
                <a:latin typeface="+mj-ea"/>
              </a:rPr>
              <a:t>互</a:t>
            </a:r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踩</a:t>
            </a:r>
            <a:endParaRPr lang="en-US" altLang="zh-CN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76559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94657" y="1796597"/>
            <a:ext cx="10515600" cy="4351338"/>
          </a:xfrm>
        </p:spPr>
        <p:txBody>
          <a:bodyPr wrap="none">
            <a:normAutofit/>
          </a:bodyPr>
          <a:lstStyle/>
          <a:p>
            <a:r>
              <a:rPr lang="zh-CN" altLang="en-US" sz="1600" dirty="0">
                <a:latin typeface="+mj-ea"/>
                <a:ea typeface="+mj-ea"/>
              </a:rPr>
              <a:t>变量命名不规范，容易引起歧义</a:t>
            </a:r>
            <a:endParaRPr lang="en-US" altLang="zh-CN" sz="1600" dirty="0">
              <a:latin typeface="+mj-ea"/>
              <a:ea typeface="+mj-ea"/>
            </a:endParaRPr>
          </a:p>
          <a:p>
            <a:r>
              <a:rPr lang="zh-CN" altLang="en-US" sz="1600" dirty="0">
                <a:latin typeface="+mj-ea"/>
                <a:ea typeface="+mj-ea"/>
              </a:rPr>
              <a:t>这边的</a:t>
            </a:r>
            <a:r>
              <a:rPr lang="en-US" altLang="zh-CN" sz="1600" dirty="0" err="1">
                <a:latin typeface="+mj-ea"/>
                <a:ea typeface="+mj-ea"/>
              </a:rPr>
              <a:t>equalPairs</a:t>
            </a:r>
            <a:r>
              <a:rPr lang="zh-CN" altLang="en-US" sz="1600" dirty="0">
                <a:latin typeface="+mj-ea"/>
                <a:ea typeface="+mj-ea"/>
              </a:rPr>
              <a:t>其实是</a:t>
            </a:r>
            <a:r>
              <a:rPr lang="en-US" altLang="zh-CN" sz="1600" dirty="0">
                <a:latin typeface="+mj-ea"/>
                <a:ea typeface="+mj-ea"/>
              </a:rPr>
              <a:t>join</a:t>
            </a:r>
            <a:r>
              <a:rPr lang="zh-CN" altLang="en-US" sz="1600" dirty="0">
                <a:latin typeface="+mj-ea"/>
                <a:ea typeface="+mj-ea"/>
              </a:rPr>
              <a:t>的</a:t>
            </a:r>
            <a:r>
              <a:rPr lang="en-US" altLang="zh-CN" sz="1600" dirty="0">
                <a:latin typeface="+mj-ea"/>
                <a:ea typeface="+mj-ea"/>
              </a:rPr>
              <a:t>on</a:t>
            </a:r>
            <a:r>
              <a:rPr lang="zh-CN" altLang="en-US" sz="1600" dirty="0">
                <a:latin typeface="+mj-ea"/>
                <a:ea typeface="+mj-ea"/>
              </a:rPr>
              <a:t>条件，</a:t>
            </a:r>
            <a:r>
              <a:rPr lang="en-US" altLang="zh-CN" sz="1600" dirty="0">
                <a:latin typeface="+mj-ea"/>
                <a:ea typeface="+mj-ea"/>
              </a:rPr>
              <a:t>Pair</a:t>
            </a:r>
            <a:r>
              <a:rPr lang="zh-CN" altLang="en-US" sz="1600" dirty="0">
                <a:latin typeface="+mj-ea"/>
                <a:ea typeface="+mj-ea"/>
              </a:rPr>
              <a:t>中的两个字符串分别表示左表和右表的</a:t>
            </a:r>
            <a:r>
              <a:rPr lang="zh-CN" altLang="en-US" sz="1600" dirty="0" smtClean="0">
                <a:latin typeface="+mj-ea"/>
                <a:ea typeface="+mj-ea"/>
              </a:rPr>
              <a:t>列</a:t>
            </a:r>
            <a:endParaRPr lang="en-US" altLang="zh-CN" sz="1600" dirty="0" smtClean="0">
              <a:latin typeface="+mj-ea"/>
              <a:ea typeface="+mj-ea"/>
            </a:endParaRPr>
          </a:p>
          <a:p>
            <a:pPr marL="0" indent="0">
              <a:buNone/>
            </a:pPr>
            <a:r>
              <a:rPr lang="zh-CN" altLang="en-US" sz="1600" dirty="0" smtClean="0">
                <a:latin typeface="+mj-ea"/>
                <a:ea typeface="+mj-ea"/>
              </a:rPr>
              <a:t>    不论</a:t>
            </a:r>
            <a:r>
              <a:rPr lang="zh-CN" altLang="en-US" sz="1600" dirty="0">
                <a:latin typeface="+mj-ea"/>
                <a:ea typeface="+mj-ea"/>
              </a:rPr>
              <a:t>是</a:t>
            </a:r>
            <a:r>
              <a:rPr lang="en-US" altLang="zh-CN" sz="1600" dirty="0">
                <a:latin typeface="+mj-ea"/>
                <a:ea typeface="+mj-ea"/>
              </a:rPr>
              <a:t>Pair</a:t>
            </a:r>
            <a:r>
              <a:rPr lang="zh-CN" altLang="en-US" sz="1600" dirty="0">
                <a:latin typeface="+mj-ea"/>
                <a:ea typeface="+mj-ea"/>
              </a:rPr>
              <a:t>对象中</a:t>
            </a:r>
            <a:r>
              <a:rPr lang="en-US" altLang="zh-CN" sz="1600" dirty="0" err="1">
                <a:latin typeface="+mj-ea"/>
                <a:ea typeface="+mj-ea"/>
              </a:rPr>
              <a:t>getKey</a:t>
            </a:r>
            <a:r>
              <a:rPr lang="en-US" altLang="zh-CN" sz="1600" dirty="0">
                <a:latin typeface="+mj-ea"/>
                <a:ea typeface="+mj-ea"/>
              </a:rPr>
              <a:t>()</a:t>
            </a:r>
            <a:r>
              <a:rPr lang="zh-CN" altLang="en-US" sz="1600" dirty="0">
                <a:latin typeface="+mj-ea"/>
                <a:ea typeface="+mj-ea"/>
              </a:rPr>
              <a:t>、</a:t>
            </a:r>
            <a:r>
              <a:rPr lang="en-US" altLang="zh-CN" sz="1600" dirty="0" err="1">
                <a:latin typeface="+mj-ea"/>
                <a:ea typeface="+mj-ea"/>
              </a:rPr>
              <a:t>getValue</a:t>
            </a:r>
            <a:r>
              <a:rPr lang="en-US" altLang="zh-CN" sz="1600" dirty="0">
                <a:latin typeface="+mj-ea"/>
                <a:ea typeface="+mj-ea"/>
              </a:rPr>
              <a:t>()</a:t>
            </a:r>
            <a:r>
              <a:rPr lang="zh-CN" altLang="en-US" sz="1600" dirty="0">
                <a:latin typeface="+mj-ea"/>
                <a:ea typeface="+mj-ea"/>
              </a:rPr>
              <a:t>还是</a:t>
            </a:r>
            <a:r>
              <a:rPr lang="en-US" altLang="zh-CN" sz="1600" dirty="0" err="1">
                <a:latin typeface="+mj-ea"/>
                <a:ea typeface="+mj-ea"/>
              </a:rPr>
              <a:t>keyProps</a:t>
            </a:r>
            <a:r>
              <a:rPr lang="zh-CN" altLang="en-US" sz="1600" dirty="0">
                <a:latin typeface="+mj-ea"/>
                <a:ea typeface="+mj-ea"/>
              </a:rPr>
              <a:t>、</a:t>
            </a:r>
            <a:r>
              <a:rPr lang="en-US" altLang="zh-CN" sz="1600" dirty="0" err="1">
                <a:latin typeface="+mj-ea"/>
                <a:ea typeface="+mj-ea"/>
              </a:rPr>
              <a:t>valueProps</a:t>
            </a:r>
            <a:r>
              <a:rPr lang="zh-CN" altLang="en-US" sz="1600" dirty="0">
                <a:latin typeface="+mj-ea"/>
                <a:ea typeface="+mj-ea"/>
              </a:rPr>
              <a:t>两个列表的命名都完全不能体现这一点</a:t>
            </a:r>
            <a:r>
              <a:rPr lang="zh-CN" altLang="en-US" sz="1600" dirty="0" smtClean="0">
                <a:latin typeface="+mj-ea"/>
                <a:ea typeface="+mj-ea"/>
              </a:rPr>
              <a:t>，</a:t>
            </a:r>
            <a:endParaRPr lang="en-US" altLang="zh-CN" sz="1600" dirty="0" smtClean="0">
              <a:latin typeface="+mj-ea"/>
              <a:ea typeface="+mj-ea"/>
            </a:endParaRPr>
          </a:p>
          <a:p>
            <a:pPr marL="0" indent="0">
              <a:buNone/>
            </a:pPr>
            <a:r>
              <a:rPr lang="zh-CN" altLang="en-US" sz="1600" dirty="0" smtClean="0">
                <a:latin typeface="+mj-ea"/>
                <a:ea typeface="+mj-ea"/>
              </a:rPr>
              <a:t>    如果</a:t>
            </a:r>
            <a:r>
              <a:rPr lang="zh-CN" altLang="en-US" sz="1600" dirty="0">
                <a:latin typeface="+mj-ea"/>
                <a:ea typeface="+mj-ea"/>
              </a:rPr>
              <a:t>第一次看代码完全不知道这边在干什么</a:t>
            </a:r>
            <a:endParaRPr lang="en-US" altLang="zh-CN" sz="1600" dirty="0">
              <a:latin typeface="+mj-ea"/>
              <a:ea typeface="+mj-ea"/>
            </a:endParaRPr>
          </a:p>
        </p:txBody>
      </p:sp>
      <p:pic>
        <p:nvPicPr>
          <p:cNvPr id="7" name="Picture 1" descr="C:\Users\yuanyi01\AppData\Roaming\Tencent\Users\165018206\QQ\WinTemp\RichOle\G2O)$$02X)@(3WG[K~9LR_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06039" y="3959896"/>
            <a:ext cx="6711855" cy="1662427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1853384" y="3549563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+mj-ea"/>
                <a:ea typeface="+mj-ea"/>
                <a:cs typeface="Consolas" pitchFamily="49" charset="0"/>
              </a:rPr>
              <a:t>Frame.java</a:t>
            </a:r>
            <a:endParaRPr lang="zh-CN" altLang="en-US" dirty="0">
              <a:latin typeface="+mj-ea"/>
              <a:ea typeface="+mj-ea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3464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" descr="C:\Users\yuanyi01\AppData\Roaming\Tencent\Users\165018206\QQ\WinTemp\RichOle\4TMZ{DM7H9ON4TW07G9Z~)N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19701" y="1944261"/>
            <a:ext cx="8819218" cy="4974590"/>
          </a:xfrm>
          <a:prstGeom prst="rect">
            <a:avLst/>
          </a:prstGeom>
          <a:noFill/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1713DC"/>
                </a:solidFill>
                <a:latin typeface="+mj-ea"/>
              </a:rPr>
              <a:t>互</a:t>
            </a:r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踩</a:t>
            </a:r>
            <a:endParaRPr lang="en-US" altLang="zh-CN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76559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94657" y="1796597"/>
            <a:ext cx="10515600" cy="4351338"/>
          </a:xfrm>
        </p:spPr>
        <p:txBody>
          <a:bodyPr wrap="none">
            <a:normAutofit/>
          </a:bodyPr>
          <a:lstStyle/>
          <a:p>
            <a:r>
              <a:rPr lang="zh-CN" altLang="en-US" sz="1600" dirty="0">
                <a:latin typeface="+mj-ea"/>
                <a:ea typeface="+mj-ea"/>
              </a:rPr>
              <a:t>对数据库的访问过于原始，没有使用任何框架，没有连接池</a:t>
            </a:r>
            <a:endParaRPr lang="en-US" altLang="zh-CN" sz="1600" dirty="0">
              <a:latin typeface="+mj-ea"/>
              <a:ea typeface="+mj-ea"/>
            </a:endParaRPr>
          </a:p>
          <a:p>
            <a:pPr marL="0" indent="0">
              <a:buNone/>
            </a:pPr>
            <a:endParaRPr lang="en-US" altLang="zh-CN" sz="1600" dirty="0">
              <a:latin typeface="+mj-ea"/>
              <a:ea typeface="+mj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34778" y="2438971"/>
            <a:ext cx="3528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+mj-ea"/>
                <a:ea typeface="+mj-ea"/>
                <a:cs typeface="Consolas" pitchFamily="49" charset="0"/>
              </a:rPr>
              <a:t>SimpleDateSource.java</a:t>
            </a:r>
            <a:endParaRPr lang="zh-CN" altLang="en-US" dirty="0">
              <a:latin typeface="+mj-ea"/>
              <a:ea typeface="+mj-ea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6657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1713DC"/>
                </a:solidFill>
                <a:latin typeface="+mj-ea"/>
              </a:rPr>
              <a:t>互</a:t>
            </a:r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踩</a:t>
            </a:r>
            <a:endParaRPr lang="en-US" altLang="zh-CN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94657" y="1796597"/>
            <a:ext cx="10515600" cy="4351338"/>
          </a:xfrm>
        </p:spPr>
        <p:txBody>
          <a:bodyPr wrap="none">
            <a:normAutofit/>
          </a:bodyPr>
          <a:lstStyle/>
          <a:p>
            <a:r>
              <a:rPr lang="zh-CN" altLang="en-US" sz="1600" dirty="0">
                <a:latin typeface="+mj-ea"/>
                <a:ea typeface="+mj-ea"/>
              </a:rPr>
              <a:t>不安全的类型转换</a:t>
            </a:r>
            <a:endParaRPr lang="en-US" altLang="zh-CN" sz="1600" dirty="0">
              <a:latin typeface="+mj-ea"/>
              <a:ea typeface="+mj-ea"/>
            </a:endParaRPr>
          </a:p>
          <a:p>
            <a:r>
              <a:rPr lang="zh-CN" altLang="en-US" sz="1600" dirty="0">
                <a:latin typeface="+mj-ea"/>
                <a:ea typeface="+mj-ea"/>
              </a:rPr>
              <a:t>这个方法是想在所有</a:t>
            </a:r>
            <a:r>
              <a:rPr lang="en-US" altLang="zh-CN" sz="1600" dirty="0" err="1">
                <a:latin typeface="+mj-ea"/>
                <a:ea typeface="+mj-ea"/>
              </a:rPr>
              <a:t>colName</a:t>
            </a:r>
            <a:r>
              <a:rPr lang="zh-CN" altLang="en-US" sz="1600" dirty="0" smtClean="0">
                <a:latin typeface="+mj-ea"/>
                <a:ea typeface="+mj-ea"/>
              </a:rPr>
              <a:t>指定的</a:t>
            </a:r>
            <a:r>
              <a:rPr lang="en-US" altLang="zh-CN" sz="1600" dirty="0" smtClean="0">
                <a:latin typeface="+mj-ea"/>
                <a:ea typeface="+mj-ea"/>
              </a:rPr>
              <a:t/>
            </a:r>
            <a:br>
              <a:rPr lang="en-US" altLang="zh-CN" sz="1600" dirty="0" smtClean="0">
                <a:latin typeface="+mj-ea"/>
                <a:ea typeface="+mj-ea"/>
              </a:rPr>
            </a:br>
            <a:r>
              <a:rPr lang="zh-CN" altLang="en-US" sz="1600" dirty="0" smtClean="0">
                <a:latin typeface="+mj-ea"/>
                <a:ea typeface="+mj-ea"/>
              </a:rPr>
              <a:t>列</a:t>
            </a:r>
            <a:r>
              <a:rPr lang="zh-CN" altLang="en-US" sz="1600" dirty="0">
                <a:latin typeface="+mj-ea"/>
                <a:ea typeface="+mj-ea"/>
              </a:rPr>
              <a:t>中查找</a:t>
            </a:r>
            <a:r>
              <a:rPr lang="en-US" altLang="zh-CN" sz="1600" dirty="0">
                <a:latin typeface="+mj-ea"/>
                <a:ea typeface="+mj-ea"/>
              </a:rPr>
              <a:t>keyword</a:t>
            </a:r>
            <a:r>
              <a:rPr lang="zh-CN" altLang="en-US" sz="1600" dirty="0">
                <a:latin typeface="+mj-ea"/>
                <a:ea typeface="+mj-ea"/>
              </a:rPr>
              <a:t>，但是没有保证</a:t>
            </a:r>
            <a:r>
              <a:rPr lang="zh-CN" altLang="en-US" sz="1600" dirty="0" smtClean="0">
                <a:latin typeface="+mj-ea"/>
                <a:ea typeface="+mj-ea"/>
              </a:rPr>
              <a:t>取</a:t>
            </a:r>
            <a:r>
              <a:rPr lang="en-US" altLang="zh-CN" sz="1600" dirty="0" smtClean="0">
                <a:latin typeface="+mj-ea"/>
                <a:ea typeface="+mj-ea"/>
              </a:rPr>
              <a:t/>
            </a:r>
            <a:br>
              <a:rPr lang="en-US" altLang="zh-CN" sz="1600" dirty="0" smtClean="0">
                <a:latin typeface="+mj-ea"/>
                <a:ea typeface="+mj-ea"/>
              </a:rPr>
            </a:br>
            <a:r>
              <a:rPr lang="zh-CN" altLang="en-US" sz="1600" dirty="0" smtClean="0">
                <a:latin typeface="+mj-ea"/>
                <a:ea typeface="+mj-ea"/>
              </a:rPr>
              <a:t>到</a:t>
            </a:r>
            <a:r>
              <a:rPr lang="zh-CN" altLang="en-US" sz="1600" dirty="0">
                <a:latin typeface="+mj-ea"/>
                <a:ea typeface="+mj-ea"/>
              </a:rPr>
              <a:t>的列中的元素一定是</a:t>
            </a:r>
            <a:r>
              <a:rPr lang="en-US" altLang="zh-CN" sz="1600" dirty="0">
                <a:latin typeface="+mj-ea"/>
                <a:ea typeface="+mj-ea"/>
              </a:rPr>
              <a:t>String</a:t>
            </a:r>
            <a:r>
              <a:rPr lang="zh-CN" altLang="en-US" sz="1600" dirty="0">
                <a:latin typeface="+mj-ea"/>
                <a:ea typeface="+mj-ea"/>
              </a:rPr>
              <a:t>类型的</a:t>
            </a:r>
            <a:endParaRPr lang="en-US" altLang="zh-CN" sz="1600" dirty="0">
              <a:latin typeface="+mj-ea"/>
              <a:ea typeface="+mj-ea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zh-CN" sz="1600" dirty="0">
              <a:latin typeface="+mj-ea"/>
              <a:ea typeface="+mj-ea"/>
            </a:endParaRPr>
          </a:p>
        </p:txBody>
      </p:sp>
      <p:pic>
        <p:nvPicPr>
          <p:cNvPr id="8" name="Picture 1" descr="C:\Users\yuanyi01\AppData\Roaming\Tencent\Users\165018206\QQ\WinTemp\RichOle\FJ70JS1P($%D[D@F(313C4D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21266" y="1073696"/>
            <a:ext cx="8165868" cy="5092326"/>
          </a:xfrm>
          <a:prstGeom prst="rect">
            <a:avLst/>
          </a:prstGeom>
          <a:noFill/>
        </p:spPr>
      </p:pic>
      <p:sp>
        <p:nvSpPr>
          <p:cNvPr id="10" name="TextBox 9"/>
          <p:cNvSpPr txBox="1"/>
          <p:nvPr/>
        </p:nvSpPr>
        <p:spPr>
          <a:xfrm>
            <a:off x="3049135" y="3033107"/>
            <a:ext cx="2681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+mj-ea"/>
                <a:ea typeface="+mj-ea"/>
                <a:cs typeface="Consolas" pitchFamily="49" charset="0"/>
              </a:rPr>
              <a:t>Frame.java</a:t>
            </a:r>
            <a:endParaRPr lang="zh-CN" altLang="en-US" dirty="0">
              <a:latin typeface="+mj-ea"/>
              <a:ea typeface="+mj-ea"/>
              <a:cs typeface="Consolas" pitchFamily="49" charset="0"/>
            </a:endParaRPr>
          </a:p>
        </p:txBody>
      </p:sp>
      <p:sp>
        <p:nvSpPr>
          <p:cNvPr id="7" name="矩形 6"/>
          <p:cNvSpPr/>
          <p:nvPr/>
        </p:nvSpPr>
        <p:spPr bwMode="auto">
          <a:xfrm>
            <a:off x="6771931" y="2935975"/>
            <a:ext cx="3558318" cy="36004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36" tIns="45718" rIns="91436" bIns="45718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91178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1713DC"/>
                </a:solidFill>
                <a:latin typeface="+mj-ea"/>
              </a:rPr>
              <a:t>互</a:t>
            </a:r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踩</a:t>
            </a:r>
            <a:endParaRPr lang="en-US" altLang="zh-CN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23056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94657" y="1796597"/>
            <a:ext cx="10515600" cy="4351338"/>
          </a:xfrm>
        </p:spPr>
        <p:txBody>
          <a:bodyPr wrap="none">
            <a:normAutofit/>
          </a:bodyPr>
          <a:lstStyle/>
          <a:p>
            <a:r>
              <a:rPr lang="en-US" altLang="zh-CN" sz="1600" dirty="0" err="1">
                <a:latin typeface="+mj-ea"/>
                <a:ea typeface="+mj-ea"/>
              </a:rPr>
              <a:t>DateFormater</a:t>
            </a:r>
            <a:r>
              <a:rPr lang="zh-CN" altLang="en-US" sz="1600" dirty="0">
                <a:latin typeface="+mj-ea"/>
                <a:ea typeface="+mj-ea"/>
              </a:rPr>
              <a:t>应该有一个统一的获取方式，而不是用一个</a:t>
            </a:r>
            <a:r>
              <a:rPr lang="en-US" altLang="zh-CN" sz="1600" dirty="0">
                <a:latin typeface="+mj-ea"/>
                <a:ea typeface="+mj-ea"/>
              </a:rPr>
              <a:t>magic</a:t>
            </a:r>
            <a:r>
              <a:rPr lang="zh-CN" altLang="en-US" sz="1600" dirty="0">
                <a:latin typeface="+mj-ea"/>
                <a:ea typeface="+mj-ea"/>
              </a:rPr>
              <a:t>字符串创建</a:t>
            </a:r>
            <a:endParaRPr lang="en-US" altLang="zh-CN" sz="1600" dirty="0">
              <a:latin typeface="+mj-ea"/>
              <a:ea typeface="+mj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987807" y="2534655"/>
            <a:ext cx="29523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nsolas" pitchFamily="49" charset="0"/>
                <a:cs typeface="Consolas" pitchFamily="49" charset="0"/>
              </a:rPr>
              <a:t>SqlBuilder.java</a:t>
            </a:r>
            <a:endParaRPr lang="zh-CN" altLang="en-US" dirty="0"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10" name="Picture 1" descr="C:\Users\yuanyi01\AppData\Roaming\Tencent\Users\165018206\QQ\WinTemp\RichOle\X$Q}UX[9AYJ(T2D}RX}IW(8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14470" y="2931764"/>
            <a:ext cx="8593202" cy="161552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265001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1713DC"/>
                </a:solidFill>
                <a:latin typeface="+mj-ea"/>
              </a:rPr>
              <a:t>互</a:t>
            </a:r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踩</a:t>
            </a:r>
            <a:endParaRPr lang="en-US" altLang="zh-CN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23056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94657" y="1796597"/>
            <a:ext cx="10515600" cy="4351338"/>
          </a:xfrm>
        </p:spPr>
        <p:txBody>
          <a:bodyPr wrap="none">
            <a:normAutofit/>
          </a:bodyPr>
          <a:lstStyle/>
          <a:p>
            <a:r>
              <a:rPr lang="zh-CN" altLang="en-US" sz="1600" dirty="0">
                <a:latin typeface="+mj-ea"/>
                <a:ea typeface="+mj-ea"/>
              </a:rPr>
              <a:t>代码重复，同时有很多</a:t>
            </a:r>
            <a:r>
              <a:rPr lang="en-US" altLang="zh-CN" sz="1600" dirty="0">
                <a:latin typeface="+mj-ea"/>
                <a:ea typeface="+mj-ea"/>
              </a:rPr>
              <a:t>magic</a:t>
            </a:r>
            <a:r>
              <a:rPr lang="zh-CN" altLang="en-US" sz="1600" dirty="0">
                <a:latin typeface="+mj-ea"/>
                <a:ea typeface="+mj-ea"/>
              </a:rPr>
              <a:t>字符串</a:t>
            </a:r>
            <a:endParaRPr lang="en-US" altLang="zh-CN" sz="1600" dirty="0">
              <a:latin typeface="+mj-ea"/>
              <a:ea typeface="+mj-ea"/>
            </a:endParaRPr>
          </a:p>
          <a:p>
            <a:r>
              <a:rPr lang="en-US" altLang="zh-CN" sz="1600" dirty="0">
                <a:latin typeface="+mj-ea"/>
                <a:ea typeface="+mj-ea"/>
              </a:rPr>
              <a:t>Calendar</a:t>
            </a:r>
            <a:r>
              <a:rPr lang="zh-CN" altLang="en-US" sz="1600" dirty="0">
                <a:latin typeface="+mj-ea"/>
                <a:ea typeface="+mj-ea"/>
              </a:rPr>
              <a:t>只需要</a:t>
            </a:r>
            <a:r>
              <a:rPr lang="en-US" altLang="zh-CN" sz="1600" dirty="0" err="1">
                <a:latin typeface="+mj-ea"/>
                <a:ea typeface="+mj-ea"/>
              </a:rPr>
              <a:t>getInstance</a:t>
            </a:r>
            <a:r>
              <a:rPr lang="zh-CN" altLang="en-US" sz="1600" dirty="0">
                <a:latin typeface="+mj-ea"/>
                <a:ea typeface="+mj-ea"/>
              </a:rPr>
              <a:t>一次</a:t>
            </a:r>
            <a:endParaRPr lang="en-US" altLang="zh-CN" sz="1600" dirty="0">
              <a:latin typeface="+mj-ea"/>
              <a:ea typeface="+mj-ea"/>
            </a:endParaRPr>
          </a:p>
          <a:p>
            <a:r>
              <a:rPr lang="en-US" altLang="zh-CN" sz="1600" dirty="0">
                <a:latin typeface="+mj-ea"/>
                <a:ea typeface="+mj-ea"/>
              </a:rPr>
              <a:t>ancient</a:t>
            </a:r>
            <a:r>
              <a:rPr lang="zh-CN" altLang="en-US" sz="1600" dirty="0">
                <a:latin typeface="+mj-ea"/>
                <a:ea typeface="+mj-ea"/>
              </a:rPr>
              <a:t>表示的应该是一个特殊逻辑，但是没有注释，非常难以理解</a:t>
            </a:r>
            <a:endParaRPr lang="en-US" altLang="zh-CN" sz="1600" dirty="0">
              <a:latin typeface="+mj-ea"/>
              <a:ea typeface="+mj-ea"/>
            </a:endParaRPr>
          </a:p>
        </p:txBody>
      </p:sp>
      <p:pic>
        <p:nvPicPr>
          <p:cNvPr id="9" name="Picture 1" descr="C:\Users\yuanyi01\AppData\Roaming\Tencent\Users\165018206\QQ\WinTemp\RichOle\`%8{_92E{]%IK9QR}{WL46G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97677" y="2807838"/>
            <a:ext cx="6671975" cy="4079300"/>
          </a:xfrm>
          <a:prstGeom prst="rect">
            <a:avLst/>
          </a:prstGeom>
          <a:noFill/>
        </p:spPr>
      </p:pic>
      <p:sp>
        <p:nvSpPr>
          <p:cNvPr id="12" name="矩形 11"/>
          <p:cNvSpPr/>
          <p:nvPr/>
        </p:nvSpPr>
        <p:spPr bwMode="auto">
          <a:xfrm>
            <a:off x="5008150" y="3956140"/>
            <a:ext cx="2160240" cy="504056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36" tIns="45718" rIns="91436" bIns="45718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258244" y="3027036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+mj-ea"/>
                <a:ea typeface="+mj-ea"/>
                <a:cs typeface="Consolas" pitchFamily="49" charset="0"/>
              </a:rPr>
              <a:t>DateBuilder.java</a:t>
            </a:r>
            <a:endParaRPr lang="zh-CN" altLang="en-US" dirty="0">
              <a:latin typeface="+mj-ea"/>
              <a:ea typeface="+mj-ea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4703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1713DC"/>
                </a:solidFill>
                <a:latin typeface="+mj-ea"/>
              </a:rPr>
              <a:t>互</a:t>
            </a:r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踩</a:t>
            </a:r>
            <a:endParaRPr lang="en-US" altLang="zh-CN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76559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94657" y="1796597"/>
            <a:ext cx="10515600" cy="4351338"/>
          </a:xfrm>
        </p:spPr>
        <p:txBody>
          <a:bodyPr wrap="none">
            <a:normAutofit/>
          </a:bodyPr>
          <a:lstStyle/>
          <a:p>
            <a:r>
              <a:rPr lang="zh-CN" altLang="en-US" sz="1600" dirty="0">
                <a:latin typeface="+mj-ea"/>
                <a:ea typeface="+mj-ea"/>
              </a:rPr>
              <a:t>对象封装不彻底，或者根本没有封装</a:t>
            </a:r>
            <a:endParaRPr lang="en-US" altLang="zh-CN" sz="1600" dirty="0">
              <a:latin typeface="+mj-ea"/>
              <a:ea typeface="+mj-ea"/>
            </a:endParaRPr>
          </a:p>
          <a:p>
            <a:r>
              <a:rPr lang="en-US" altLang="zh-CN" sz="1600" dirty="0" err="1">
                <a:latin typeface="+mj-ea"/>
                <a:ea typeface="+mj-ea"/>
              </a:rPr>
              <a:t>SqlBuilder</a:t>
            </a:r>
            <a:r>
              <a:rPr lang="zh-CN" altLang="en-US" sz="1600" dirty="0">
                <a:latin typeface="+mj-ea"/>
                <a:ea typeface="+mj-ea"/>
              </a:rPr>
              <a:t>中拼接</a:t>
            </a:r>
            <a:r>
              <a:rPr lang="en-US" altLang="zh-CN" sz="1600" dirty="0" err="1">
                <a:latin typeface="+mj-ea"/>
                <a:ea typeface="+mj-ea"/>
              </a:rPr>
              <a:t>sql</a:t>
            </a:r>
            <a:r>
              <a:rPr lang="zh-CN" altLang="en-US" sz="1600" dirty="0">
                <a:latin typeface="+mj-ea"/>
                <a:ea typeface="+mj-ea"/>
              </a:rPr>
              <a:t>的时候，是一点一点手动拼出来的，更好的做法是直接用对象生成</a:t>
            </a:r>
            <a:r>
              <a:rPr lang="en-US" altLang="zh-CN" sz="1600" dirty="0" err="1">
                <a:latin typeface="+mj-ea"/>
                <a:ea typeface="+mj-ea"/>
              </a:rPr>
              <a:t>sql</a:t>
            </a:r>
            <a:r>
              <a:rPr lang="zh-CN" altLang="en-US" sz="1600" dirty="0" smtClean="0">
                <a:latin typeface="+mj-ea"/>
                <a:ea typeface="+mj-ea"/>
              </a:rPr>
              <a:t>，</a:t>
            </a:r>
            <a:endParaRPr lang="en-US" altLang="zh-CN" sz="1600" dirty="0" smtClean="0">
              <a:latin typeface="+mj-ea"/>
              <a:ea typeface="+mj-ea"/>
            </a:endParaRPr>
          </a:p>
          <a:p>
            <a:pPr marL="0" indent="0">
              <a:buNone/>
            </a:pPr>
            <a:r>
              <a:rPr lang="zh-CN" altLang="en-US" sz="1600" dirty="0" smtClean="0">
                <a:latin typeface="+mj-ea"/>
                <a:ea typeface="+mj-ea"/>
              </a:rPr>
              <a:t>如</a:t>
            </a:r>
            <a:r>
              <a:rPr lang="en-US" altLang="zh-CN" sz="1600" dirty="0">
                <a:latin typeface="+mj-ea"/>
                <a:ea typeface="+mj-ea"/>
              </a:rPr>
              <a:t>” limit “</a:t>
            </a:r>
            <a:r>
              <a:rPr lang="zh-CN" altLang="en-US" sz="1600" dirty="0">
                <a:latin typeface="+mj-ea"/>
                <a:ea typeface="+mj-ea"/>
              </a:rPr>
              <a:t>可以直接在</a:t>
            </a:r>
            <a:r>
              <a:rPr lang="en-US" altLang="zh-CN" sz="1600" dirty="0">
                <a:latin typeface="+mj-ea"/>
                <a:ea typeface="+mj-ea"/>
              </a:rPr>
              <a:t>Limit</a:t>
            </a:r>
            <a:r>
              <a:rPr lang="zh-CN" altLang="en-US" sz="1600" dirty="0">
                <a:latin typeface="+mj-ea"/>
                <a:ea typeface="+mj-ea"/>
              </a:rPr>
              <a:t>的</a:t>
            </a:r>
            <a:r>
              <a:rPr lang="en-US" altLang="zh-CN" sz="1600" dirty="0" err="1">
                <a:latin typeface="+mj-ea"/>
                <a:ea typeface="+mj-ea"/>
              </a:rPr>
              <a:t>toString</a:t>
            </a:r>
            <a:r>
              <a:rPr lang="zh-CN" altLang="en-US" sz="1600" dirty="0">
                <a:latin typeface="+mj-ea"/>
                <a:ea typeface="+mj-ea"/>
              </a:rPr>
              <a:t>中产生</a:t>
            </a:r>
            <a:endParaRPr lang="en-US" altLang="zh-CN" sz="1600" dirty="0">
              <a:latin typeface="+mj-ea"/>
              <a:ea typeface="+mj-ea"/>
            </a:endParaRPr>
          </a:p>
          <a:p>
            <a:pPr marL="0" indent="0">
              <a:buNone/>
            </a:pPr>
            <a:endParaRPr lang="en-US" altLang="zh-CN" sz="1600" dirty="0">
              <a:latin typeface="+mj-ea"/>
              <a:ea typeface="+mj-ea"/>
            </a:endParaRPr>
          </a:p>
        </p:txBody>
      </p:sp>
      <p:pic>
        <p:nvPicPr>
          <p:cNvPr id="7" name="Picture 1" descr="C:\Users\yuanyi01\AppData\Roaming\Tencent\Users\165018206\QQ\WinTemp\RichOle\53LDEOS0{YHJ{0P87_IKO3B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167478" y="2778366"/>
            <a:ext cx="8006162" cy="3844856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885744" y="3972278"/>
            <a:ext cx="29523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nsolas" pitchFamily="49" charset="0"/>
                <a:cs typeface="Consolas" pitchFamily="49" charset="0"/>
              </a:rPr>
              <a:t>SqlBuilder.java</a:t>
            </a:r>
            <a:endParaRPr lang="zh-CN" altLang="en-US" dirty="0"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972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solidFill>
                  <a:srgbClr val="1713DC"/>
                </a:solidFill>
                <a:latin typeface="+mj-ea"/>
              </a:rPr>
              <a:t>自夸一</a:t>
            </a:r>
            <a:r>
              <a:rPr lang="zh-CN" altLang="en-US" sz="3200" dirty="0">
                <a:solidFill>
                  <a:srgbClr val="1713DC"/>
                </a:solidFill>
                <a:latin typeface="+mj-ea"/>
              </a:rPr>
              <a:t>（前</a:t>
            </a:r>
            <a:r>
              <a:rPr lang="zh-CN" altLang="en-US" sz="3200" dirty="0" smtClean="0">
                <a:solidFill>
                  <a:srgbClr val="1713DC"/>
                </a:solidFill>
                <a:latin typeface="+mj-ea"/>
              </a:rPr>
              <a:t>后端接口框架</a:t>
            </a:r>
            <a:r>
              <a:rPr lang="zh-CN" altLang="en-US" sz="3200" dirty="0">
                <a:solidFill>
                  <a:srgbClr val="1713DC"/>
                </a:solidFill>
                <a:latin typeface="+mj-ea"/>
              </a:rPr>
              <a:t>）</a:t>
            </a: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23056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94657" y="1796597"/>
            <a:ext cx="10515600" cy="4351338"/>
          </a:xfrm>
        </p:spPr>
        <p:txBody>
          <a:bodyPr wrap="none"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latin typeface="+mj-ea"/>
                <a:ea typeface="+mj-ea"/>
              </a:rPr>
              <a:t>前端请求</a:t>
            </a:r>
            <a:r>
              <a:rPr lang="zh-CN" altLang="en-US" b="1" dirty="0" smtClean="0">
                <a:latin typeface="+mj-ea"/>
                <a:ea typeface="+mj-ea"/>
              </a:rPr>
              <a:t>部分表单校验</a:t>
            </a:r>
            <a:r>
              <a:rPr lang="zh-CN" altLang="en-US" dirty="0" smtClean="0">
                <a:latin typeface="+mj-ea"/>
                <a:ea typeface="+mj-ea"/>
              </a:rPr>
              <a:t>自动化</a:t>
            </a:r>
            <a:endParaRPr lang="en-US" altLang="zh-CN" dirty="0" smtClean="0">
              <a:latin typeface="+mj-ea"/>
              <a:ea typeface="+mj-ea"/>
            </a:endParaRPr>
          </a:p>
          <a:p>
            <a:pPr lvl="1">
              <a:lnSpc>
                <a:spcPct val="150000"/>
              </a:lnSpc>
            </a:pPr>
            <a:r>
              <a:rPr lang="zh-CN" altLang="en-US" sz="2000" dirty="0" smtClean="0">
                <a:latin typeface="+mj-ea"/>
                <a:ea typeface="+mj-ea"/>
              </a:rPr>
              <a:t>表单中的某些字段（非全字段）需要处理</a:t>
            </a:r>
            <a:endParaRPr lang="en-US" altLang="zh-CN" sz="2000" dirty="0" smtClean="0">
              <a:latin typeface="+mj-ea"/>
              <a:ea typeface="+mj-ea"/>
            </a:endParaRPr>
          </a:p>
          <a:p>
            <a:pPr lvl="1">
              <a:lnSpc>
                <a:spcPct val="150000"/>
              </a:lnSpc>
            </a:pPr>
            <a:r>
              <a:rPr lang="zh-CN" altLang="en-US" sz="2000" dirty="0" smtClean="0">
                <a:latin typeface="+mj-ea"/>
                <a:ea typeface="+mj-ea"/>
              </a:rPr>
              <a:t>与全表单校验方式无缝统一</a:t>
            </a:r>
            <a:endParaRPr lang="en-US" altLang="zh-CN" sz="2000" dirty="0" smtClean="0">
              <a:latin typeface="+mj-ea"/>
              <a:ea typeface="+mj-ea"/>
            </a:endParaRPr>
          </a:p>
          <a:p>
            <a:pPr lvl="1">
              <a:lnSpc>
                <a:spcPct val="150000"/>
              </a:lnSpc>
            </a:pPr>
            <a:r>
              <a:rPr lang="zh-CN" altLang="en-US" sz="2000" dirty="0" smtClean="0">
                <a:latin typeface="+mj-ea"/>
                <a:ea typeface="+mj-ea"/>
              </a:rPr>
              <a:t>（简单）校验与</a:t>
            </a:r>
            <a:r>
              <a:rPr lang="zh-CN" altLang="en-US" sz="2000" b="1" dirty="0" smtClean="0">
                <a:latin typeface="+mj-ea"/>
                <a:ea typeface="+mj-ea"/>
              </a:rPr>
              <a:t>业务代码解耦</a:t>
            </a:r>
            <a:endParaRPr lang="en-US" altLang="zh-CN" sz="2000" b="1" dirty="0" smtClean="0">
              <a:latin typeface="+mj-ea"/>
              <a:ea typeface="+mj-ea"/>
            </a:endParaRPr>
          </a:p>
          <a:p>
            <a:pPr lvl="1">
              <a:lnSpc>
                <a:spcPct val="150000"/>
              </a:lnSpc>
            </a:pPr>
            <a:r>
              <a:rPr lang="zh-CN" altLang="en-US" sz="2000" dirty="0" smtClean="0">
                <a:latin typeface="+mj-ea"/>
                <a:ea typeface="+mj-ea"/>
              </a:rPr>
              <a:t>做法：</a:t>
            </a:r>
            <a:endParaRPr lang="en-US" altLang="zh-CN" sz="2000" dirty="0" smtClean="0">
              <a:latin typeface="+mj-ea"/>
              <a:ea typeface="+mj-ea"/>
            </a:endParaRPr>
          </a:p>
          <a:p>
            <a:pPr lvl="2">
              <a:lnSpc>
                <a:spcPct val="150000"/>
              </a:lnSpc>
            </a:pPr>
            <a:r>
              <a:rPr lang="zh-CN" altLang="en-US" sz="1600" dirty="0" smtClean="0">
                <a:latin typeface="+mj-ea"/>
                <a:ea typeface="+mj-ea"/>
              </a:rPr>
              <a:t>前端：加一个</a:t>
            </a:r>
            <a:r>
              <a:rPr lang="en-US" altLang="zh-CN" sz="1600" dirty="0" err="1" smtClean="0">
                <a:latin typeface="+mj-ea"/>
                <a:ea typeface="+mj-ea"/>
              </a:rPr>
              <a:t>fieldlist</a:t>
            </a:r>
            <a:r>
              <a:rPr lang="zh-CN" altLang="en-US" sz="1600" dirty="0" smtClean="0">
                <a:latin typeface="+mj-ea"/>
                <a:ea typeface="+mj-ea"/>
              </a:rPr>
              <a:t>参数</a:t>
            </a:r>
            <a:endParaRPr lang="en-US" altLang="zh-CN" sz="1600" dirty="0" smtClean="0">
              <a:latin typeface="+mj-ea"/>
              <a:ea typeface="+mj-ea"/>
            </a:endParaRPr>
          </a:p>
          <a:p>
            <a:pPr lvl="2">
              <a:lnSpc>
                <a:spcPct val="150000"/>
              </a:lnSpc>
            </a:pPr>
            <a:r>
              <a:rPr lang="zh-CN" altLang="en-US" sz="1600" dirty="0" smtClean="0">
                <a:latin typeface="+mj-ea"/>
                <a:ea typeface="+mj-ea"/>
              </a:rPr>
              <a:t>后端：注解</a:t>
            </a:r>
            <a:r>
              <a:rPr lang="en-US" altLang="zh-CN" sz="1600" dirty="0" smtClean="0">
                <a:latin typeface="+mj-ea"/>
                <a:ea typeface="+mj-ea"/>
              </a:rPr>
              <a:t>+AOP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2359" y="115886"/>
            <a:ext cx="4905375" cy="1924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4684" y="3543300"/>
            <a:ext cx="5353050" cy="297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2360" y="2297206"/>
            <a:ext cx="470535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64322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1" descr="C:\Users\yuanyi01\AppData\Roaming\Tencent\Users\165018206\QQ\WinTemp\RichOle\]4SU(A05XGXL5%5$)]O)~8E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10707" y="376675"/>
            <a:ext cx="7681293" cy="6406819"/>
          </a:xfrm>
          <a:prstGeom prst="rect">
            <a:avLst/>
          </a:prstGeom>
          <a:noFill/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1713DC"/>
                </a:solidFill>
                <a:latin typeface="+mj-ea"/>
              </a:rPr>
              <a:t>互</a:t>
            </a:r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踩</a:t>
            </a:r>
            <a:endParaRPr lang="en-US" altLang="zh-CN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76559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94657" y="1796597"/>
            <a:ext cx="10515600" cy="4351338"/>
          </a:xfrm>
        </p:spPr>
        <p:txBody>
          <a:bodyPr wrap="none">
            <a:normAutofit/>
          </a:bodyPr>
          <a:lstStyle/>
          <a:p>
            <a:r>
              <a:rPr lang="zh-CN" altLang="en-US" sz="1600" dirty="0">
                <a:latin typeface="+mj-ea"/>
                <a:ea typeface="+mj-ea"/>
              </a:rPr>
              <a:t>对象封装不彻底，或者根本没有封装</a:t>
            </a:r>
            <a:endParaRPr lang="en-US" altLang="zh-CN" sz="1600" dirty="0">
              <a:latin typeface="+mj-ea"/>
              <a:ea typeface="+mj-ea"/>
            </a:endParaRPr>
          </a:p>
          <a:p>
            <a:r>
              <a:rPr lang="zh-CN" altLang="en-US" sz="1600" dirty="0">
                <a:latin typeface="+mj-ea"/>
                <a:ea typeface="+mj-ea"/>
              </a:rPr>
              <a:t>既然已经有</a:t>
            </a:r>
            <a:r>
              <a:rPr lang="en-US" altLang="zh-CN" sz="1600" dirty="0">
                <a:latin typeface="+mj-ea"/>
                <a:ea typeface="+mj-ea"/>
              </a:rPr>
              <a:t>Time</a:t>
            </a:r>
            <a:r>
              <a:rPr lang="zh-CN" altLang="en-US" sz="1600" dirty="0">
                <a:latin typeface="+mj-ea"/>
                <a:ea typeface="+mj-ea"/>
              </a:rPr>
              <a:t>对象了，这段</a:t>
            </a:r>
            <a:r>
              <a:rPr lang="en-US" altLang="zh-CN" sz="1600" dirty="0" err="1">
                <a:latin typeface="+mj-ea"/>
                <a:ea typeface="+mj-ea"/>
              </a:rPr>
              <a:t>sql</a:t>
            </a:r>
            <a:r>
              <a:rPr lang="zh-CN" altLang="en-US" sz="1600" dirty="0">
                <a:latin typeface="+mj-ea"/>
                <a:ea typeface="+mj-ea"/>
              </a:rPr>
              <a:t>拼接</a:t>
            </a:r>
            <a:r>
              <a:rPr lang="zh-CN" altLang="en-US" sz="1600" dirty="0" smtClean="0">
                <a:latin typeface="+mj-ea"/>
                <a:ea typeface="+mj-ea"/>
              </a:rPr>
              <a:t>逻</a:t>
            </a:r>
            <a:r>
              <a:rPr lang="en-US" altLang="zh-CN" sz="1600" dirty="0" smtClean="0">
                <a:latin typeface="+mj-ea"/>
                <a:ea typeface="+mj-ea"/>
              </a:rPr>
              <a:t/>
            </a:r>
            <a:br>
              <a:rPr lang="en-US" altLang="zh-CN" sz="1600" dirty="0" smtClean="0">
                <a:latin typeface="+mj-ea"/>
                <a:ea typeface="+mj-ea"/>
              </a:rPr>
            </a:br>
            <a:r>
              <a:rPr lang="zh-CN" altLang="en-US" sz="1600" dirty="0" smtClean="0">
                <a:latin typeface="+mj-ea"/>
                <a:ea typeface="+mj-ea"/>
              </a:rPr>
              <a:t>辑</a:t>
            </a:r>
            <a:r>
              <a:rPr lang="zh-CN" altLang="en-US" sz="1600" dirty="0">
                <a:latin typeface="+mj-ea"/>
                <a:ea typeface="+mj-ea"/>
              </a:rPr>
              <a:t>可以直接放在</a:t>
            </a:r>
            <a:r>
              <a:rPr lang="en-US" altLang="zh-CN" sz="1600" dirty="0">
                <a:latin typeface="+mj-ea"/>
                <a:ea typeface="+mj-ea"/>
              </a:rPr>
              <a:t>Time</a:t>
            </a:r>
            <a:r>
              <a:rPr lang="zh-CN" altLang="en-US" sz="1600" dirty="0">
                <a:latin typeface="+mj-ea"/>
                <a:ea typeface="+mj-ea"/>
              </a:rPr>
              <a:t>对象中</a:t>
            </a:r>
            <a:endParaRPr lang="en-US" altLang="zh-CN" sz="1600" dirty="0">
              <a:latin typeface="+mj-ea"/>
              <a:ea typeface="+mj-ea"/>
            </a:endParaRPr>
          </a:p>
          <a:p>
            <a:pPr marL="0" indent="0">
              <a:buNone/>
            </a:pPr>
            <a:endParaRPr lang="en-US" altLang="zh-CN" sz="1600" dirty="0">
              <a:latin typeface="+mj-ea"/>
              <a:ea typeface="+mj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509851" y="3114497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+mj-ea"/>
                <a:ea typeface="+mj-ea"/>
                <a:cs typeface="Consolas" pitchFamily="49" charset="0"/>
              </a:rPr>
              <a:t>SqlBuilder.java</a:t>
            </a:r>
            <a:endParaRPr lang="zh-CN" altLang="en-US" dirty="0">
              <a:latin typeface="+mj-ea"/>
              <a:ea typeface="+mj-ea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7804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1713DC"/>
                </a:solidFill>
                <a:latin typeface="+mj-ea"/>
              </a:rPr>
              <a:t>互</a:t>
            </a:r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踩</a:t>
            </a:r>
            <a:endParaRPr lang="en-US" altLang="zh-CN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76559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94657" y="1796597"/>
            <a:ext cx="10515600" cy="4351338"/>
          </a:xfrm>
        </p:spPr>
        <p:txBody>
          <a:bodyPr wrap="none">
            <a:normAutofit/>
          </a:bodyPr>
          <a:lstStyle/>
          <a:p>
            <a:r>
              <a:rPr lang="zh-CN" altLang="en-US" sz="1600" dirty="0">
                <a:latin typeface="+mj-ea"/>
                <a:ea typeface="+mj-ea"/>
              </a:rPr>
              <a:t>同一个功能没有进行封装，而是多次传入参数</a:t>
            </a:r>
            <a:endParaRPr lang="en-US" altLang="zh-CN" sz="1600" dirty="0">
              <a:latin typeface="+mj-ea"/>
              <a:ea typeface="+mj-ea"/>
            </a:endParaRPr>
          </a:p>
          <a:p>
            <a:r>
              <a:rPr lang="zh-CN" altLang="en-US" sz="1600" dirty="0">
                <a:latin typeface="+mj-ea"/>
                <a:ea typeface="+mj-ea"/>
              </a:rPr>
              <a:t>这些函数的作用都是初始化</a:t>
            </a:r>
            <a:r>
              <a:rPr lang="en-US" altLang="zh-CN" sz="1600" dirty="0">
                <a:latin typeface="+mj-ea"/>
                <a:ea typeface="+mj-ea"/>
              </a:rPr>
              <a:t>join</a:t>
            </a:r>
            <a:r>
              <a:rPr lang="zh-CN" altLang="en-US" sz="1600" dirty="0">
                <a:latin typeface="+mj-ea"/>
                <a:ea typeface="+mj-ea"/>
              </a:rPr>
              <a:t>之前的状态，对于这种多个条件的情况应该封装成对象，一次性传入</a:t>
            </a:r>
            <a:r>
              <a:rPr lang="zh-CN" altLang="en-US" sz="1600" dirty="0" smtClean="0">
                <a:latin typeface="+mj-ea"/>
                <a:ea typeface="+mj-ea"/>
              </a:rPr>
              <a:t>，而</a:t>
            </a:r>
            <a:r>
              <a:rPr lang="zh-CN" altLang="en-US" sz="1600" dirty="0">
                <a:latin typeface="+mj-ea"/>
                <a:ea typeface="+mj-ea"/>
              </a:rPr>
              <a:t>不是多次传入</a:t>
            </a:r>
            <a:endParaRPr lang="en-US" altLang="zh-CN" sz="1600" dirty="0">
              <a:latin typeface="+mj-ea"/>
              <a:ea typeface="+mj-ea"/>
            </a:endParaRPr>
          </a:p>
        </p:txBody>
      </p:sp>
      <p:pic>
        <p:nvPicPr>
          <p:cNvPr id="7" name="Picture 1" descr="C:\Users\yuanyi01\AppData\Roaming\Tencent\Users\165018206\QQ\WinTemp\RichOle\ITI3~B80SV$IRL)T$IN191M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30931" y="2781137"/>
            <a:ext cx="9356517" cy="3761573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1616722" y="2457301"/>
            <a:ext cx="29523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nsolas" pitchFamily="49" charset="0"/>
                <a:cs typeface="Consolas" pitchFamily="49" charset="0"/>
              </a:rPr>
              <a:t>Frame.java</a:t>
            </a:r>
            <a:endParaRPr lang="zh-CN" altLang="en-US" dirty="0"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9470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互踩</a:t>
            </a:r>
            <a:endParaRPr lang="zh-CN" altLang="en-US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23056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65255" y="1663805"/>
            <a:ext cx="10775955" cy="5008844"/>
          </a:xfrm>
        </p:spPr>
        <p:txBody>
          <a:bodyPr wrap="none">
            <a:normAutofit/>
          </a:bodyPr>
          <a:lstStyle/>
          <a:p>
            <a:r>
              <a:rPr lang="zh-CN" altLang="en-US" sz="1600" dirty="0" smtClean="0">
                <a:latin typeface="+mj-ea"/>
                <a:ea typeface="+mj-ea"/>
              </a:rPr>
              <a:t>无意义的封装</a:t>
            </a:r>
            <a:endParaRPr lang="en-US" altLang="zh-CN" sz="1600" dirty="0" smtClean="0">
              <a:latin typeface="+mj-ea"/>
              <a:ea typeface="+mj-ea"/>
            </a:endParaRPr>
          </a:p>
          <a:p>
            <a:pPr lvl="1"/>
            <a:r>
              <a:rPr lang="en-US" altLang="zh-CN" sz="1600" dirty="0" err="1" smtClean="0">
                <a:latin typeface="+mj-ea"/>
                <a:ea typeface="+mj-ea"/>
              </a:rPr>
              <a:t>newDateBuilder</a:t>
            </a:r>
            <a:r>
              <a:rPr lang="zh-CN" altLang="en-US" sz="1600" dirty="0" smtClean="0">
                <a:latin typeface="+mj-ea"/>
                <a:ea typeface="+mj-ea"/>
              </a:rPr>
              <a:t>返回的</a:t>
            </a:r>
            <a:r>
              <a:rPr lang="en-US" altLang="zh-CN" sz="1600" dirty="0" err="1" smtClean="0">
                <a:latin typeface="+mj-ea"/>
                <a:ea typeface="+mj-ea"/>
              </a:rPr>
              <a:t>DateBuilder</a:t>
            </a:r>
            <a:r>
              <a:rPr lang="zh-CN" altLang="en-US" sz="1600" dirty="0" smtClean="0">
                <a:latin typeface="+mj-ea"/>
                <a:ea typeface="+mj-ea"/>
              </a:rPr>
              <a:t>对象只有一个获取</a:t>
            </a:r>
            <a:r>
              <a:rPr lang="en-US" altLang="zh-CN" sz="1600" dirty="0" err="1" smtClean="0">
                <a:latin typeface="+mj-ea"/>
                <a:ea typeface="+mj-ea"/>
              </a:rPr>
              <a:t>eightBitTime</a:t>
            </a:r>
            <a:r>
              <a:rPr lang="zh-CN" altLang="en-US" sz="1600" dirty="0" smtClean="0">
                <a:latin typeface="+mj-ea"/>
                <a:ea typeface="+mj-ea"/>
              </a:rPr>
              <a:t>的方法</a:t>
            </a:r>
            <a:endParaRPr lang="en-US" altLang="zh-CN" sz="1600" dirty="0" smtClean="0">
              <a:latin typeface="+mj-ea"/>
              <a:ea typeface="+mj-ea"/>
            </a:endParaRPr>
          </a:p>
          <a:p>
            <a:pPr lvl="1"/>
            <a:r>
              <a:rPr lang="zh-CN" altLang="en-US" sz="1600" dirty="0" smtClean="0">
                <a:latin typeface="+mj-ea"/>
                <a:ea typeface="+mj-ea"/>
              </a:rPr>
              <a:t>可以直接返回</a:t>
            </a:r>
            <a:r>
              <a:rPr lang="en-US" altLang="zh-CN" sz="1600" dirty="0" err="1" smtClean="0">
                <a:latin typeface="+mj-ea"/>
                <a:ea typeface="+mj-ea"/>
              </a:rPr>
              <a:t>strTime</a:t>
            </a:r>
            <a:endParaRPr lang="en-US" altLang="zh-CN" sz="1600" dirty="0" smtClean="0">
              <a:latin typeface="+mj-ea"/>
              <a:ea typeface="+mj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73344" y="2843301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nsolas" pitchFamily="49" charset="0"/>
                <a:cs typeface="Consolas" pitchFamily="49" charset="0"/>
              </a:rPr>
              <a:t>DateBuilder.java</a:t>
            </a:r>
            <a:endParaRPr lang="zh-CN" altLang="en-US" dirty="0"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2049" name="Picture 1" descr="C:\Users\yuanyi01\AppData\Roaming\Tencent\Users\165018206\QQ\WinTemp\RichOle\MM56(4S69425YUOYFGX~80B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36789" y="2569120"/>
            <a:ext cx="8673069" cy="428888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029173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1713DC"/>
                </a:solidFill>
                <a:latin typeface="+mj-ea"/>
              </a:rPr>
              <a:t>互</a:t>
            </a:r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踩</a:t>
            </a:r>
            <a:endParaRPr lang="en-US" altLang="zh-CN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76559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94657" y="1796597"/>
            <a:ext cx="10515600" cy="4351338"/>
          </a:xfrm>
        </p:spPr>
        <p:txBody>
          <a:bodyPr wrap="none">
            <a:normAutofit/>
          </a:bodyPr>
          <a:lstStyle/>
          <a:p>
            <a:r>
              <a:rPr lang="zh-CN" altLang="en-US" sz="1600" dirty="0">
                <a:latin typeface="+mj-ea"/>
                <a:ea typeface="+mj-ea"/>
              </a:rPr>
              <a:t>类的职责不明确，很多类都兼具</a:t>
            </a:r>
            <a:r>
              <a:rPr lang="zh-CN" altLang="en-US" sz="1600" dirty="0" smtClean="0">
                <a:latin typeface="+mj-ea"/>
                <a:ea typeface="+mj-ea"/>
              </a:rPr>
              <a:t>多</a:t>
            </a:r>
            <a:r>
              <a:rPr lang="en-US" altLang="zh-CN" sz="1600" dirty="0" smtClean="0">
                <a:latin typeface="+mj-ea"/>
                <a:ea typeface="+mj-ea"/>
              </a:rPr>
              <a:t/>
            </a:r>
            <a:br>
              <a:rPr lang="en-US" altLang="zh-CN" sz="1600" dirty="0" smtClean="0">
                <a:latin typeface="+mj-ea"/>
                <a:ea typeface="+mj-ea"/>
              </a:rPr>
            </a:br>
            <a:r>
              <a:rPr lang="zh-CN" altLang="en-US" sz="1600" dirty="0" smtClean="0">
                <a:latin typeface="+mj-ea"/>
                <a:ea typeface="+mj-ea"/>
              </a:rPr>
              <a:t>种</a:t>
            </a:r>
            <a:r>
              <a:rPr lang="zh-CN" altLang="en-US" sz="1600" dirty="0">
                <a:latin typeface="+mj-ea"/>
                <a:ea typeface="+mj-ea"/>
              </a:rPr>
              <a:t>不同的功能</a:t>
            </a:r>
            <a:endParaRPr lang="en-US" altLang="zh-CN" sz="1600" dirty="0">
              <a:latin typeface="+mj-ea"/>
              <a:ea typeface="+mj-ea"/>
            </a:endParaRPr>
          </a:p>
          <a:p>
            <a:r>
              <a:rPr lang="en-US" altLang="zh-CN" sz="1600" dirty="0">
                <a:latin typeface="+mj-ea"/>
                <a:ea typeface="+mj-ea"/>
              </a:rPr>
              <a:t>Order</a:t>
            </a:r>
            <a:r>
              <a:rPr lang="zh-CN" altLang="en-US" sz="1600" dirty="0">
                <a:latin typeface="+mj-ea"/>
                <a:ea typeface="+mj-ea"/>
              </a:rPr>
              <a:t>既是生成</a:t>
            </a:r>
            <a:r>
              <a:rPr lang="en-US" altLang="zh-CN" sz="1600" dirty="0" err="1">
                <a:latin typeface="+mj-ea"/>
                <a:ea typeface="+mj-ea"/>
              </a:rPr>
              <a:t>sql</a:t>
            </a:r>
            <a:r>
              <a:rPr lang="zh-CN" altLang="en-US" sz="1600" dirty="0">
                <a:latin typeface="+mj-ea"/>
                <a:ea typeface="+mj-ea"/>
              </a:rPr>
              <a:t>的类的封装，</a:t>
            </a:r>
            <a:r>
              <a:rPr lang="zh-CN" altLang="en-US" sz="1600" dirty="0" smtClean="0">
                <a:latin typeface="+mj-ea"/>
                <a:ea typeface="+mj-ea"/>
              </a:rPr>
              <a:t>又</a:t>
            </a:r>
            <a:r>
              <a:rPr lang="en-US" altLang="zh-CN" sz="1600" dirty="0" smtClean="0">
                <a:latin typeface="+mj-ea"/>
                <a:ea typeface="+mj-ea"/>
              </a:rPr>
              <a:t/>
            </a:r>
            <a:br>
              <a:rPr lang="en-US" altLang="zh-CN" sz="1600" dirty="0" smtClean="0">
                <a:latin typeface="+mj-ea"/>
                <a:ea typeface="+mj-ea"/>
              </a:rPr>
            </a:br>
            <a:r>
              <a:rPr lang="zh-CN" altLang="en-US" sz="1600" dirty="0" smtClean="0">
                <a:latin typeface="+mj-ea"/>
                <a:ea typeface="+mj-ea"/>
              </a:rPr>
              <a:t>是</a:t>
            </a:r>
            <a:r>
              <a:rPr lang="zh-CN" altLang="en-US" sz="1600" dirty="0">
                <a:latin typeface="+mj-ea"/>
                <a:ea typeface="+mj-ea"/>
              </a:rPr>
              <a:t>一个比较器，而作为一个</a:t>
            </a:r>
            <a:r>
              <a:rPr lang="zh-CN" altLang="en-US" sz="1600" dirty="0" smtClean="0">
                <a:latin typeface="+mj-ea"/>
                <a:ea typeface="+mj-ea"/>
              </a:rPr>
              <a:t>比较器</a:t>
            </a:r>
            <a:r>
              <a:rPr lang="en-US" altLang="zh-CN" sz="1600" dirty="0" smtClean="0">
                <a:latin typeface="+mj-ea"/>
                <a:ea typeface="+mj-ea"/>
              </a:rPr>
              <a:t/>
            </a:r>
            <a:br>
              <a:rPr lang="en-US" altLang="zh-CN" sz="1600" dirty="0" smtClean="0">
                <a:latin typeface="+mj-ea"/>
                <a:ea typeface="+mj-ea"/>
              </a:rPr>
            </a:br>
            <a:r>
              <a:rPr lang="zh-CN" altLang="en-US" sz="1600" dirty="0" smtClean="0">
                <a:latin typeface="+mj-ea"/>
                <a:ea typeface="+mj-ea"/>
              </a:rPr>
              <a:t>，</a:t>
            </a:r>
            <a:r>
              <a:rPr lang="zh-CN" altLang="en-US" sz="1600" dirty="0">
                <a:latin typeface="+mj-ea"/>
                <a:ea typeface="+mj-ea"/>
              </a:rPr>
              <a:t>它的功能只是看</a:t>
            </a:r>
            <a:r>
              <a:rPr lang="en-US" altLang="zh-CN" sz="1600" dirty="0" err="1">
                <a:latin typeface="+mj-ea"/>
                <a:ea typeface="+mj-ea"/>
              </a:rPr>
              <a:t>asc</a:t>
            </a:r>
            <a:r>
              <a:rPr lang="zh-CN" altLang="en-US" sz="1600" dirty="0">
                <a:latin typeface="+mj-ea"/>
                <a:ea typeface="+mj-ea"/>
              </a:rPr>
              <a:t>或</a:t>
            </a:r>
            <a:r>
              <a:rPr lang="en-US" altLang="zh-CN" sz="1600" dirty="0" err="1">
                <a:latin typeface="+mj-ea"/>
                <a:ea typeface="+mj-ea"/>
              </a:rPr>
              <a:t>desc</a:t>
            </a:r>
            <a:endParaRPr lang="en-US" altLang="zh-CN" sz="1600" dirty="0">
              <a:latin typeface="+mj-ea"/>
              <a:ea typeface="+mj-ea"/>
            </a:endParaRPr>
          </a:p>
        </p:txBody>
      </p:sp>
      <p:pic>
        <p:nvPicPr>
          <p:cNvPr id="7" name="Picture 12" descr="C:\Users\yuanyi01\AppData\Roaming\Tencent\Users\165018206\QQ\WinTemp\RichOle\MFJ0_6BAVWUY9V}OY$UF3(D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88924" y="1739315"/>
            <a:ext cx="8063509" cy="5118685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2426442" y="3501348"/>
            <a:ext cx="2515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+mj-ea"/>
                <a:ea typeface="+mj-ea"/>
                <a:cs typeface="Consolas" pitchFamily="49" charset="0"/>
              </a:rPr>
              <a:t>Order.java</a:t>
            </a:r>
            <a:endParaRPr lang="zh-CN" altLang="en-US" dirty="0">
              <a:latin typeface="+mj-ea"/>
              <a:ea typeface="+mj-ea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7124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1" descr="C:\Users\yuanyi01\AppData\Roaming\Tencent\Users\165018206\QQ\WinTemp\RichOle\14P@)PGSN3K}~~ZE1HMBU%0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35543" y="1461093"/>
            <a:ext cx="8395353" cy="4893607"/>
          </a:xfrm>
          <a:prstGeom prst="rect">
            <a:avLst/>
          </a:prstGeom>
          <a:noFill/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1713DC"/>
                </a:solidFill>
                <a:latin typeface="+mj-ea"/>
              </a:rPr>
              <a:t>互</a:t>
            </a:r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踩</a:t>
            </a:r>
            <a:endParaRPr lang="en-US" altLang="zh-CN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76559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94657" y="1796597"/>
            <a:ext cx="10515600" cy="4351338"/>
          </a:xfrm>
        </p:spPr>
        <p:txBody>
          <a:bodyPr wrap="none">
            <a:normAutofit/>
          </a:bodyPr>
          <a:lstStyle/>
          <a:p>
            <a:r>
              <a:rPr lang="zh-CN" altLang="en-US" sz="1600" dirty="0">
                <a:latin typeface="+mj-ea"/>
                <a:ea typeface="+mj-ea"/>
              </a:rPr>
              <a:t>类的职责不明确，很多类都兼具</a:t>
            </a:r>
            <a:r>
              <a:rPr lang="zh-CN" altLang="en-US" sz="1600" dirty="0" smtClean="0">
                <a:latin typeface="+mj-ea"/>
                <a:ea typeface="+mj-ea"/>
              </a:rPr>
              <a:t>多</a:t>
            </a:r>
            <a:r>
              <a:rPr lang="en-US" altLang="zh-CN" sz="1600" dirty="0" smtClean="0">
                <a:latin typeface="+mj-ea"/>
                <a:ea typeface="+mj-ea"/>
              </a:rPr>
              <a:t/>
            </a:r>
            <a:br>
              <a:rPr lang="en-US" altLang="zh-CN" sz="1600" dirty="0" smtClean="0">
                <a:latin typeface="+mj-ea"/>
                <a:ea typeface="+mj-ea"/>
              </a:rPr>
            </a:br>
            <a:r>
              <a:rPr lang="zh-CN" altLang="en-US" sz="1600" dirty="0" smtClean="0">
                <a:latin typeface="+mj-ea"/>
                <a:ea typeface="+mj-ea"/>
              </a:rPr>
              <a:t>种</a:t>
            </a:r>
            <a:r>
              <a:rPr lang="zh-CN" altLang="en-US" sz="1600" dirty="0">
                <a:latin typeface="+mj-ea"/>
                <a:ea typeface="+mj-ea"/>
              </a:rPr>
              <a:t>不同的功能</a:t>
            </a:r>
            <a:endParaRPr lang="en-US" altLang="zh-CN" sz="1600" dirty="0">
              <a:latin typeface="+mj-ea"/>
              <a:ea typeface="+mj-ea"/>
            </a:endParaRPr>
          </a:p>
          <a:p>
            <a:r>
              <a:rPr lang="en-US" altLang="zh-CN" sz="1600" dirty="0" err="1">
                <a:latin typeface="+mj-ea"/>
                <a:ea typeface="+mj-ea"/>
              </a:rPr>
              <a:t>Resrictions</a:t>
            </a:r>
            <a:r>
              <a:rPr lang="zh-CN" altLang="en-US" sz="1600" dirty="0">
                <a:latin typeface="+mj-ea"/>
                <a:ea typeface="+mj-ea"/>
              </a:rPr>
              <a:t>既是生成</a:t>
            </a:r>
            <a:r>
              <a:rPr lang="en-US" altLang="zh-CN" sz="1600" dirty="0" err="1">
                <a:latin typeface="+mj-ea"/>
                <a:ea typeface="+mj-ea"/>
              </a:rPr>
              <a:t>sql</a:t>
            </a:r>
            <a:r>
              <a:rPr lang="zh-CN" altLang="en-US" sz="1600" dirty="0">
                <a:latin typeface="+mj-ea"/>
                <a:ea typeface="+mj-ea"/>
              </a:rPr>
              <a:t>的类的</a:t>
            </a:r>
            <a:r>
              <a:rPr lang="zh-CN" altLang="en-US" sz="1600" dirty="0" smtClean="0">
                <a:latin typeface="+mj-ea"/>
                <a:ea typeface="+mj-ea"/>
              </a:rPr>
              <a:t>封</a:t>
            </a:r>
            <a:r>
              <a:rPr lang="en-US" altLang="zh-CN" sz="1600" dirty="0" smtClean="0">
                <a:latin typeface="+mj-ea"/>
                <a:ea typeface="+mj-ea"/>
              </a:rPr>
              <a:t/>
            </a:r>
            <a:br>
              <a:rPr lang="en-US" altLang="zh-CN" sz="1600" dirty="0" smtClean="0">
                <a:latin typeface="+mj-ea"/>
                <a:ea typeface="+mj-ea"/>
              </a:rPr>
            </a:br>
            <a:r>
              <a:rPr lang="zh-CN" altLang="en-US" sz="1600" dirty="0" smtClean="0">
                <a:latin typeface="+mj-ea"/>
                <a:ea typeface="+mj-ea"/>
              </a:rPr>
              <a:t>装</a:t>
            </a:r>
            <a:r>
              <a:rPr lang="zh-CN" altLang="en-US" sz="1600" dirty="0">
                <a:latin typeface="+mj-ea"/>
                <a:ea typeface="+mj-ea"/>
              </a:rPr>
              <a:t>，又是一个验证工具，验证</a:t>
            </a:r>
            <a:r>
              <a:rPr lang="zh-CN" altLang="en-US" sz="1600" dirty="0" smtClean="0">
                <a:latin typeface="+mj-ea"/>
                <a:ea typeface="+mj-ea"/>
              </a:rPr>
              <a:t>某个</a:t>
            </a:r>
            <a:r>
              <a:rPr lang="en-US" altLang="zh-CN" sz="1600" dirty="0" smtClean="0">
                <a:latin typeface="+mj-ea"/>
                <a:ea typeface="+mj-ea"/>
              </a:rPr>
              <a:t/>
            </a:r>
            <a:br>
              <a:rPr lang="en-US" altLang="zh-CN" sz="1600" dirty="0" smtClean="0">
                <a:latin typeface="+mj-ea"/>
                <a:ea typeface="+mj-ea"/>
              </a:rPr>
            </a:br>
            <a:r>
              <a:rPr lang="zh-CN" altLang="en-US" sz="1600" dirty="0" smtClean="0">
                <a:latin typeface="+mj-ea"/>
                <a:ea typeface="+mj-ea"/>
              </a:rPr>
              <a:t>值</a:t>
            </a:r>
            <a:r>
              <a:rPr lang="zh-CN" altLang="en-US" sz="1600" dirty="0">
                <a:latin typeface="+mj-ea"/>
                <a:ea typeface="+mj-ea"/>
              </a:rPr>
              <a:t>是否在拼</a:t>
            </a:r>
            <a:r>
              <a:rPr lang="en-US" altLang="zh-CN" sz="1600" dirty="0" err="1">
                <a:latin typeface="+mj-ea"/>
                <a:ea typeface="+mj-ea"/>
              </a:rPr>
              <a:t>sql</a:t>
            </a:r>
            <a:r>
              <a:rPr lang="zh-CN" altLang="en-US" sz="1600" dirty="0">
                <a:latin typeface="+mj-ea"/>
                <a:ea typeface="+mj-ea"/>
              </a:rPr>
              <a:t>的</a:t>
            </a:r>
            <a:r>
              <a:rPr lang="en-US" altLang="zh-CN" sz="1600" dirty="0">
                <a:latin typeface="+mj-ea"/>
                <a:ea typeface="+mj-ea"/>
              </a:rPr>
              <a:t>in</a:t>
            </a:r>
            <a:r>
              <a:rPr lang="zh-CN" altLang="en-US" sz="1600" dirty="0">
                <a:latin typeface="+mj-ea"/>
                <a:ea typeface="+mj-ea"/>
              </a:rPr>
              <a:t>语句的</a:t>
            </a:r>
            <a:r>
              <a:rPr lang="en-US" altLang="zh-CN" sz="1600" dirty="0">
                <a:latin typeface="+mj-ea"/>
                <a:ea typeface="+mj-ea"/>
              </a:rPr>
              <a:t>value</a:t>
            </a:r>
            <a:r>
              <a:rPr lang="zh-CN" altLang="en-US" sz="1600" dirty="0" smtClean="0">
                <a:latin typeface="+mj-ea"/>
                <a:ea typeface="+mj-ea"/>
              </a:rPr>
              <a:t>列</a:t>
            </a:r>
            <a:r>
              <a:rPr lang="en-US" altLang="zh-CN" sz="1600" dirty="0" smtClean="0">
                <a:latin typeface="+mj-ea"/>
                <a:ea typeface="+mj-ea"/>
              </a:rPr>
              <a:t/>
            </a:r>
            <a:br>
              <a:rPr lang="en-US" altLang="zh-CN" sz="1600" dirty="0" smtClean="0">
                <a:latin typeface="+mj-ea"/>
                <a:ea typeface="+mj-ea"/>
              </a:rPr>
            </a:br>
            <a:r>
              <a:rPr lang="zh-CN" altLang="en-US" sz="1600" dirty="0" smtClean="0">
                <a:latin typeface="+mj-ea"/>
                <a:ea typeface="+mj-ea"/>
              </a:rPr>
              <a:t>表</a:t>
            </a:r>
            <a:r>
              <a:rPr lang="zh-CN" altLang="en-US" sz="1600" dirty="0">
                <a:latin typeface="+mj-ea"/>
                <a:ea typeface="+mj-ea"/>
              </a:rPr>
              <a:t>中</a:t>
            </a:r>
            <a:endParaRPr lang="en-US" altLang="zh-CN" sz="1600" dirty="0">
              <a:latin typeface="+mj-ea"/>
              <a:ea typeface="+mj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744105" y="3642009"/>
            <a:ext cx="29523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nsolas" pitchFamily="49" charset="0"/>
                <a:cs typeface="Consolas" pitchFamily="49" charset="0"/>
              </a:rPr>
              <a:t>Resrictions.java</a:t>
            </a:r>
            <a:endParaRPr lang="zh-CN" altLang="en-US" dirty="0"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4508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1713DC"/>
                </a:solidFill>
                <a:latin typeface="+mj-ea"/>
              </a:rPr>
              <a:t>互</a:t>
            </a:r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踩</a:t>
            </a:r>
            <a:endParaRPr lang="en-US" altLang="zh-CN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76559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94657" y="1796597"/>
            <a:ext cx="10515600" cy="4351338"/>
          </a:xfrm>
        </p:spPr>
        <p:txBody>
          <a:bodyPr wrap="none">
            <a:normAutofit/>
          </a:bodyPr>
          <a:lstStyle/>
          <a:p>
            <a:r>
              <a:rPr lang="zh-CN" altLang="en-US" sz="1600" dirty="0">
                <a:latin typeface="+mj-ea"/>
                <a:ea typeface="+mj-ea"/>
              </a:rPr>
              <a:t>这个函数的本意是判断某一行中指定的某个值是否在</a:t>
            </a:r>
            <a:r>
              <a:rPr lang="en-US" altLang="zh-CN" sz="1600" dirty="0">
                <a:latin typeface="+mj-ea"/>
                <a:ea typeface="+mj-ea"/>
              </a:rPr>
              <a:t>values</a:t>
            </a:r>
            <a:r>
              <a:rPr lang="zh-CN" altLang="en-US" sz="1600" dirty="0">
                <a:latin typeface="+mj-ea"/>
                <a:ea typeface="+mj-ea"/>
              </a:rPr>
              <a:t>集合中</a:t>
            </a:r>
            <a:endParaRPr lang="en-US" altLang="zh-CN" sz="1600" dirty="0">
              <a:latin typeface="+mj-ea"/>
              <a:ea typeface="+mj-ea"/>
            </a:endParaRPr>
          </a:p>
          <a:p>
            <a:r>
              <a:rPr lang="en-US" altLang="zh-CN" sz="1600" dirty="0">
                <a:latin typeface="+mj-ea"/>
                <a:ea typeface="+mj-ea"/>
              </a:rPr>
              <a:t>values</a:t>
            </a:r>
            <a:r>
              <a:rPr lang="zh-CN" altLang="en-US" sz="1600" dirty="0">
                <a:latin typeface="+mj-ea"/>
                <a:ea typeface="+mj-ea"/>
              </a:rPr>
              <a:t>是定值，所以不必每次都</a:t>
            </a:r>
            <a:r>
              <a:rPr lang="en-US" altLang="zh-CN" sz="1600" dirty="0">
                <a:latin typeface="+mj-ea"/>
                <a:ea typeface="+mj-ea"/>
              </a:rPr>
              <a:t>new</a:t>
            </a:r>
            <a:r>
              <a:rPr lang="zh-CN" altLang="en-US" sz="1600" dirty="0">
                <a:latin typeface="+mj-ea"/>
                <a:ea typeface="+mj-ea"/>
              </a:rPr>
              <a:t>一个</a:t>
            </a:r>
            <a:r>
              <a:rPr lang="en-US" altLang="zh-CN" sz="1600" dirty="0" err="1">
                <a:latin typeface="+mj-ea"/>
                <a:ea typeface="+mj-ea"/>
              </a:rPr>
              <a:t>ArrayList</a:t>
            </a:r>
            <a:r>
              <a:rPr lang="zh-CN" altLang="en-US" sz="1600" dirty="0">
                <a:latin typeface="+mj-ea"/>
                <a:ea typeface="+mj-ea"/>
              </a:rPr>
              <a:t>出来，</a:t>
            </a:r>
            <a:r>
              <a:rPr lang="en-US" altLang="zh-CN" sz="1600" dirty="0">
                <a:latin typeface="+mj-ea"/>
                <a:ea typeface="+mj-ea"/>
              </a:rPr>
              <a:t>Function</a:t>
            </a:r>
            <a:r>
              <a:rPr lang="zh-CN" altLang="en-US" sz="1600" dirty="0">
                <a:latin typeface="+mj-ea"/>
                <a:ea typeface="+mj-ea"/>
              </a:rPr>
              <a:t>同理</a:t>
            </a:r>
            <a:endParaRPr lang="en-US" altLang="zh-CN" sz="1600" dirty="0">
              <a:latin typeface="+mj-ea"/>
              <a:ea typeface="+mj-ea"/>
            </a:endParaRPr>
          </a:p>
          <a:p>
            <a:r>
              <a:rPr lang="en-US" altLang="zh-CN" sz="1600" dirty="0" err="1">
                <a:latin typeface="+mj-ea"/>
                <a:ea typeface="+mj-ea"/>
              </a:rPr>
              <a:t>transfrom</a:t>
            </a:r>
            <a:r>
              <a:rPr lang="zh-CN" altLang="en-US" sz="1600" dirty="0">
                <a:latin typeface="+mj-ea"/>
                <a:ea typeface="+mj-ea"/>
              </a:rPr>
              <a:t>是将</a:t>
            </a:r>
            <a:r>
              <a:rPr lang="en-US" altLang="zh-CN" sz="1600" dirty="0">
                <a:latin typeface="+mj-ea"/>
                <a:ea typeface="+mj-ea"/>
              </a:rPr>
              <a:t>values</a:t>
            </a:r>
            <a:r>
              <a:rPr lang="zh-CN" altLang="en-US" sz="1600" dirty="0">
                <a:latin typeface="+mj-ea"/>
                <a:ea typeface="+mj-ea"/>
              </a:rPr>
              <a:t>数组转化为一个</a:t>
            </a:r>
            <a:r>
              <a:rPr lang="en-US" altLang="zh-CN" sz="1600" dirty="0">
                <a:latin typeface="+mj-ea"/>
                <a:ea typeface="+mj-ea"/>
              </a:rPr>
              <a:t>String</a:t>
            </a:r>
            <a:r>
              <a:rPr lang="zh-CN" altLang="en-US" sz="1600" dirty="0">
                <a:latin typeface="+mj-ea"/>
                <a:ea typeface="+mj-ea"/>
              </a:rPr>
              <a:t>数组，但是能保证</a:t>
            </a:r>
            <a:r>
              <a:rPr lang="en-US" altLang="zh-CN" sz="1600" dirty="0" err="1">
                <a:latin typeface="+mj-ea"/>
                <a:ea typeface="+mj-ea"/>
              </a:rPr>
              <a:t>targetVal</a:t>
            </a:r>
            <a:r>
              <a:rPr lang="zh-CN" altLang="en-US" sz="1600" dirty="0">
                <a:latin typeface="+mj-ea"/>
                <a:ea typeface="+mj-ea"/>
              </a:rPr>
              <a:t>一定是</a:t>
            </a:r>
            <a:r>
              <a:rPr lang="en-US" altLang="zh-CN" sz="1600" dirty="0">
                <a:latin typeface="+mj-ea"/>
                <a:ea typeface="+mj-ea"/>
              </a:rPr>
              <a:t>String</a:t>
            </a:r>
            <a:r>
              <a:rPr lang="zh-CN" altLang="en-US" sz="1600" dirty="0">
                <a:latin typeface="+mj-ea"/>
                <a:ea typeface="+mj-ea"/>
              </a:rPr>
              <a:t>吗？</a:t>
            </a:r>
            <a:r>
              <a:rPr lang="en-US" altLang="zh-CN" sz="1600" dirty="0">
                <a:solidFill>
                  <a:srgbClr val="FF0000"/>
                </a:solidFill>
                <a:latin typeface="+mj-ea"/>
                <a:ea typeface="+mj-ea"/>
              </a:rPr>
              <a:t>(bug)</a:t>
            </a:r>
          </a:p>
          <a:p>
            <a:r>
              <a:rPr lang="en-US" altLang="zh-CN" sz="1600" dirty="0">
                <a:latin typeface="+mj-ea"/>
                <a:ea typeface="+mj-ea"/>
              </a:rPr>
              <a:t>List</a:t>
            </a:r>
            <a:r>
              <a:rPr lang="zh-CN" altLang="en-US" sz="1600" dirty="0">
                <a:latin typeface="+mj-ea"/>
                <a:ea typeface="+mj-ea"/>
              </a:rPr>
              <a:t>的</a:t>
            </a:r>
            <a:r>
              <a:rPr lang="en-US" altLang="zh-CN" sz="1600" dirty="0">
                <a:latin typeface="+mj-ea"/>
                <a:ea typeface="+mj-ea"/>
              </a:rPr>
              <a:t>contains</a:t>
            </a:r>
            <a:r>
              <a:rPr lang="zh-CN" altLang="en-US" sz="1600" dirty="0">
                <a:latin typeface="+mj-ea"/>
                <a:ea typeface="+mj-ea"/>
              </a:rPr>
              <a:t>会遍历整个列表，比较好的做法是直接用</a:t>
            </a:r>
            <a:r>
              <a:rPr lang="en-US" altLang="zh-CN" sz="1600" dirty="0">
                <a:latin typeface="+mj-ea"/>
                <a:ea typeface="+mj-ea"/>
              </a:rPr>
              <a:t>values</a:t>
            </a:r>
            <a:r>
              <a:rPr lang="zh-CN" altLang="en-US" sz="1600" dirty="0">
                <a:latin typeface="+mj-ea"/>
                <a:ea typeface="+mj-ea"/>
              </a:rPr>
              <a:t>做一个</a:t>
            </a:r>
            <a:r>
              <a:rPr lang="en-US" altLang="zh-CN" sz="1600" dirty="0">
                <a:latin typeface="+mj-ea"/>
                <a:ea typeface="+mj-ea"/>
              </a:rPr>
              <a:t>Set</a:t>
            </a:r>
          </a:p>
        </p:txBody>
      </p:sp>
      <p:pic>
        <p:nvPicPr>
          <p:cNvPr id="8" name="Picture 1" descr="C:\Users\yuanyi01\AppData\Roaming\Tencent\Users\165018206\QQ\WinTemp\RichOle\{S0Q$)CHXX9AB{JS3A~8E%N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2096" y="3613907"/>
            <a:ext cx="11306531" cy="2749822"/>
          </a:xfrm>
          <a:prstGeom prst="rect">
            <a:avLst/>
          </a:prstGeom>
          <a:noFill/>
        </p:spPr>
      </p:pic>
      <p:sp>
        <p:nvSpPr>
          <p:cNvPr id="12" name="TextBox 11"/>
          <p:cNvSpPr txBox="1"/>
          <p:nvPr/>
        </p:nvSpPr>
        <p:spPr>
          <a:xfrm>
            <a:off x="1499552" y="3216797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+mj-ea"/>
                <a:ea typeface="+mj-ea"/>
                <a:cs typeface="Consolas" pitchFamily="49" charset="0"/>
              </a:rPr>
              <a:t>Resrictions.java</a:t>
            </a:r>
            <a:endParaRPr lang="zh-CN" altLang="en-US" dirty="0">
              <a:latin typeface="+mj-ea"/>
              <a:ea typeface="+mj-ea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6949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1713DC"/>
                </a:solidFill>
                <a:latin typeface="+mj-ea"/>
              </a:rPr>
              <a:t>互</a:t>
            </a:r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踩</a:t>
            </a:r>
            <a:endParaRPr lang="en-US" altLang="zh-CN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76559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94657" y="1796597"/>
            <a:ext cx="10515600" cy="4351338"/>
          </a:xfrm>
        </p:spPr>
        <p:txBody>
          <a:bodyPr wrap="none">
            <a:normAutofit/>
          </a:bodyPr>
          <a:lstStyle/>
          <a:p>
            <a:r>
              <a:rPr lang="en-US" altLang="zh-CN" sz="1600" dirty="0" err="1">
                <a:latin typeface="+mj-ea"/>
                <a:ea typeface="+mj-ea"/>
              </a:rPr>
              <a:t>sql</a:t>
            </a:r>
            <a:r>
              <a:rPr lang="zh-CN" altLang="en-US" sz="1600" dirty="0">
                <a:latin typeface="+mj-ea"/>
                <a:ea typeface="+mj-ea"/>
              </a:rPr>
              <a:t>的</a:t>
            </a:r>
            <a:r>
              <a:rPr lang="en-US" altLang="zh-CN" sz="1600" dirty="0">
                <a:latin typeface="+mj-ea"/>
                <a:ea typeface="+mj-ea"/>
              </a:rPr>
              <a:t>limit index</a:t>
            </a:r>
            <a:r>
              <a:rPr lang="zh-CN" altLang="en-US" sz="1600" dirty="0">
                <a:latin typeface="+mj-ea"/>
                <a:ea typeface="+mj-ea"/>
              </a:rPr>
              <a:t>应该从</a:t>
            </a:r>
            <a:r>
              <a:rPr lang="en-US" altLang="zh-CN" sz="1600" dirty="0">
                <a:latin typeface="+mj-ea"/>
                <a:ea typeface="+mj-ea"/>
              </a:rPr>
              <a:t>0</a:t>
            </a:r>
            <a:r>
              <a:rPr lang="zh-CN" altLang="en-US" sz="1600" dirty="0">
                <a:latin typeface="+mj-ea"/>
                <a:ea typeface="+mj-ea"/>
              </a:rPr>
              <a:t>开始</a:t>
            </a:r>
            <a:r>
              <a:rPr lang="en-US" altLang="zh-CN" sz="1600" dirty="0">
                <a:solidFill>
                  <a:srgbClr val="FF0000"/>
                </a:solidFill>
                <a:latin typeface="+mj-ea"/>
                <a:ea typeface="+mj-ea"/>
              </a:rPr>
              <a:t>(bug)</a:t>
            </a:r>
          </a:p>
          <a:p>
            <a:r>
              <a:rPr lang="zh-CN" altLang="en-US" sz="1600" dirty="0">
                <a:latin typeface="+mj-ea"/>
                <a:ea typeface="+mj-ea"/>
              </a:rPr>
              <a:t>校验不应该放在</a:t>
            </a:r>
            <a:r>
              <a:rPr lang="en-US" altLang="zh-CN" sz="1600" dirty="0" err="1">
                <a:latin typeface="+mj-ea"/>
                <a:ea typeface="+mj-ea"/>
              </a:rPr>
              <a:t>toSql</a:t>
            </a:r>
            <a:r>
              <a:rPr lang="zh-CN" altLang="en-US" sz="1600" dirty="0">
                <a:latin typeface="+mj-ea"/>
                <a:ea typeface="+mj-ea"/>
              </a:rPr>
              <a:t>里，应该放在构造函数中，如果</a:t>
            </a:r>
            <a:r>
              <a:rPr lang="en-US" altLang="zh-CN" sz="1600" dirty="0">
                <a:latin typeface="+mj-ea"/>
                <a:ea typeface="+mj-ea"/>
              </a:rPr>
              <a:t>begin</a:t>
            </a:r>
            <a:r>
              <a:rPr lang="zh-CN" altLang="en-US" sz="1600" dirty="0">
                <a:latin typeface="+mj-ea"/>
                <a:ea typeface="+mj-ea"/>
              </a:rPr>
              <a:t>和</a:t>
            </a:r>
            <a:r>
              <a:rPr lang="en-US" altLang="zh-CN" sz="1600" dirty="0">
                <a:latin typeface="+mj-ea"/>
                <a:ea typeface="+mj-ea"/>
              </a:rPr>
              <a:t>end</a:t>
            </a:r>
            <a:r>
              <a:rPr lang="zh-CN" altLang="en-US" sz="1600" dirty="0">
                <a:latin typeface="+mj-ea"/>
                <a:ea typeface="+mj-ea"/>
              </a:rPr>
              <a:t>不合法直接抛出</a:t>
            </a:r>
            <a:r>
              <a:rPr lang="en-US" altLang="zh-CN" sz="1600" dirty="0">
                <a:latin typeface="+mj-ea"/>
                <a:ea typeface="+mj-ea"/>
              </a:rPr>
              <a:t>Exception</a:t>
            </a:r>
            <a:r>
              <a:rPr lang="zh-CN" altLang="en-US" sz="1600" dirty="0">
                <a:latin typeface="+mj-ea"/>
                <a:ea typeface="+mj-ea"/>
              </a:rPr>
              <a:t>，否则不利于排查问题</a:t>
            </a:r>
            <a:endParaRPr lang="en-US" altLang="zh-CN" sz="1600" dirty="0">
              <a:latin typeface="+mj-ea"/>
              <a:ea typeface="+mj-ea"/>
            </a:endParaRPr>
          </a:p>
        </p:txBody>
      </p:sp>
      <p:pic>
        <p:nvPicPr>
          <p:cNvPr id="9" name="Picture 1" descr="C:\Users\yuanyi01\AppData\Roaming\Tencent\Users\165018206\QQ\WinTemp\RichOle\GR(8`0N1YU1G$(IV689__`3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23187" y="2785617"/>
            <a:ext cx="5873678" cy="3896684"/>
          </a:xfrm>
          <a:prstGeom prst="rect">
            <a:avLst/>
          </a:prstGeom>
          <a:noFill/>
        </p:spPr>
      </p:pic>
      <p:sp>
        <p:nvSpPr>
          <p:cNvPr id="10" name="矩形 9"/>
          <p:cNvSpPr/>
          <p:nvPr/>
        </p:nvSpPr>
        <p:spPr bwMode="auto">
          <a:xfrm>
            <a:off x="4671281" y="5123123"/>
            <a:ext cx="2117763" cy="409072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36" tIns="45718" rIns="91436" bIns="45718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pitchFamily="2" charset="-122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451391" y="2449426"/>
            <a:ext cx="29523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nsolas" pitchFamily="49" charset="0"/>
                <a:cs typeface="Consolas" pitchFamily="49" charset="0"/>
              </a:rPr>
              <a:t>Limit.java</a:t>
            </a:r>
            <a:endParaRPr lang="zh-CN" altLang="en-US" dirty="0"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93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1713DC"/>
                </a:solidFill>
                <a:latin typeface="+mj-ea"/>
              </a:rPr>
              <a:t>互</a:t>
            </a:r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踩</a:t>
            </a:r>
            <a:endParaRPr lang="en-US" altLang="zh-CN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76559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94657" y="1796597"/>
            <a:ext cx="10515600" cy="4351338"/>
          </a:xfrm>
        </p:spPr>
        <p:txBody>
          <a:bodyPr wrap="none">
            <a:normAutofit/>
          </a:bodyPr>
          <a:lstStyle/>
          <a:p>
            <a:pPr>
              <a:lnSpc>
                <a:spcPct val="100000"/>
              </a:lnSpc>
            </a:pPr>
            <a:r>
              <a:rPr lang="zh-CN" altLang="en-US" sz="1600" dirty="0">
                <a:latin typeface="+mj-ea"/>
                <a:ea typeface="+mj-ea"/>
              </a:rPr>
              <a:t>对报表的抽象不合理，报表的列被分为了</a:t>
            </a:r>
            <a:r>
              <a:rPr lang="en-US" altLang="zh-CN" sz="1600" dirty="0">
                <a:latin typeface="+mj-ea"/>
                <a:ea typeface="+mj-ea"/>
              </a:rPr>
              <a:t>Dimension</a:t>
            </a:r>
            <a:r>
              <a:rPr lang="zh-CN" altLang="en-US" sz="1600" dirty="0">
                <a:latin typeface="+mj-ea"/>
                <a:ea typeface="+mj-ea"/>
              </a:rPr>
              <a:t>（</a:t>
            </a:r>
            <a:r>
              <a:rPr lang="en-US" altLang="zh-CN" sz="1600" dirty="0">
                <a:latin typeface="+mj-ea"/>
                <a:ea typeface="+mj-ea"/>
              </a:rPr>
              <a:t>key</a:t>
            </a:r>
            <a:r>
              <a:rPr lang="zh-CN" altLang="en-US" sz="1600" dirty="0" smtClean="0">
                <a:latin typeface="+mj-ea"/>
                <a:ea typeface="+mj-ea"/>
              </a:rPr>
              <a:t>），</a:t>
            </a:r>
            <a:r>
              <a:rPr lang="en-US" altLang="zh-CN" sz="1600" dirty="0" smtClean="0">
                <a:latin typeface="+mj-ea"/>
                <a:ea typeface="+mj-ea"/>
              </a:rPr>
              <a:t/>
            </a:r>
            <a:br>
              <a:rPr lang="en-US" altLang="zh-CN" sz="1600" dirty="0" smtClean="0">
                <a:latin typeface="+mj-ea"/>
                <a:ea typeface="+mj-ea"/>
              </a:rPr>
            </a:br>
            <a:r>
              <a:rPr lang="en-US" altLang="zh-CN" sz="1600" dirty="0" smtClean="0">
                <a:latin typeface="+mj-ea"/>
                <a:ea typeface="+mj-ea"/>
              </a:rPr>
              <a:t>Time</a:t>
            </a:r>
            <a:r>
              <a:rPr lang="zh-CN" altLang="en-US" sz="1600" dirty="0">
                <a:latin typeface="+mj-ea"/>
                <a:ea typeface="+mj-ea"/>
              </a:rPr>
              <a:t>（有特殊规则的</a:t>
            </a:r>
            <a:r>
              <a:rPr lang="en-US" altLang="zh-CN" sz="1600" dirty="0">
                <a:latin typeface="+mj-ea"/>
                <a:ea typeface="+mj-ea"/>
              </a:rPr>
              <a:t>key</a:t>
            </a:r>
            <a:r>
              <a:rPr lang="zh-CN" altLang="en-US" sz="1600" dirty="0">
                <a:latin typeface="+mj-ea"/>
                <a:ea typeface="+mj-ea"/>
              </a:rPr>
              <a:t>），</a:t>
            </a:r>
            <a:r>
              <a:rPr lang="en-US" altLang="zh-CN" sz="1600" dirty="0" err="1">
                <a:latin typeface="+mj-ea"/>
                <a:ea typeface="+mj-ea"/>
              </a:rPr>
              <a:t>UserId</a:t>
            </a:r>
            <a:r>
              <a:rPr lang="zh-CN" altLang="en-US" sz="1600" dirty="0">
                <a:latin typeface="+mj-ea"/>
                <a:ea typeface="+mj-ea"/>
              </a:rPr>
              <a:t>（意义不明的</a:t>
            </a:r>
            <a:r>
              <a:rPr lang="en-US" altLang="zh-CN" sz="1600" dirty="0">
                <a:latin typeface="+mj-ea"/>
                <a:ea typeface="+mj-ea"/>
              </a:rPr>
              <a:t>key</a:t>
            </a:r>
            <a:r>
              <a:rPr lang="zh-CN" altLang="en-US" sz="1600" dirty="0">
                <a:latin typeface="+mj-ea"/>
                <a:ea typeface="+mj-ea"/>
              </a:rPr>
              <a:t>），</a:t>
            </a:r>
            <a:r>
              <a:rPr lang="en-US" altLang="zh-CN" sz="1600" dirty="0">
                <a:latin typeface="+mj-ea"/>
                <a:ea typeface="+mj-ea"/>
              </a:rPr>
              <a:t>Metric</a:t>
            </a:r>
            <a:r>
              <a:rPr lang="zh-CN" altLang="en-US" sz="1600" dirty="0">
                <a:latin typeface="+mj-ea"/>
                <a:ea typeface="+mj-ea"/>
              </a:rPr>
              <a:t>（</a:t>
            </a:r>
            <a:r>
              <a:rPr lang="en-US" altLang="zh-CN" sz="1600" dirty="0">
                <a:latin typeface="+mj-ea"/>
                <a:ea typeface="+mj-ea"/>
              </a:rPr>
              <a:t>value</a:t>
            </a:r>
            <a:r>
              <a:rPr lang="zh-CN" altLang="en-US" sz="1600" dirty="0">
                <a:latin typeface="+mj-ea"/>
                <a:ea typeface="+mj-ea"/>
              </a:rPr>
              <a:t>）</a:t>
            </a:r>
            <a:endParaRPr lang="en-US" altLang="zh-CN" sz="1600" dirty="0">
              <a:latin typeface="+mj-ea"/>
              <a:ea typeface="+mj-ea"/>
            </a:endParaRPr>
          </a:p>
          <a:p>
            <a:pPr>
              <a:lnSpc>
                <a:spcPct val="100000"/>
              </a:lnSpc>
            </a:pPr>
            <a:r>
              <a:rPr lang="zh-CN" altLang="en-US" sz="1600" dirty="0">
                <a:latin typeface="+mj-ea"/>
                <a:ea typeface="+mj-ea"/>
              </a:rPr>
              <a:t>如果</a:t>
            </a:r>
            <a:r>
              <a:rPr lang="en-US" altLang="zh-CN" sz="1600" dirty="0" err="1">
                <a:latin typeface="+mj-ea"/>
                <a:ea typeface="+mj-ea"/>
              </a:rPr>
              <a:t>UserId</a:t>
            </a:r>
            <a:r>
              <a:rPr lang="zh-CN" altLang="en-US" sz="1600" dirty="0">
                <a:latin typeface="+mj-ea"/>
                <a:ea typeface="+mj-ea"/>
              </a:rPr>
              <a:t>没有特殊用途，那么直接归为</a:t>
            </a:r>
            <a:r>
              <a:rPr lang="en-US" altLang="zh-CN" sz="1600" dirty="0">
                <a:latin typeface="+mj-ea"/>
                <a:ea typeface="+mj-ea"/>
              </a:rPr>
              <a:t>Dimension</a:t>
            </a:r>
            <a:r>
              <a:rPr lang="zh-CN" altLang="en-US" sz="1600" dirty="0">
                <a:latin typeface="+mj-ea"/>
                <a:ea typeface="+mj-ea"/>
              </a:rPr>
              <a:t>即可</a:t>
            </a:r>
            <a:endParaRPr lang="en-US" altLang="zh-CN" sz="1600" dirty="0">
              <a:latin typeface="+mj-ea"/>
              <a:ea typeface="+mj-ea"/>
            </a:endParaRPr>
          </a:p>
          <a:p>
            <a:pPr>
              <a:lnSpc>
                <a:spcPct val="100000"/>
              </a:lnSpc>
            </a:pPr>
            <a:r>
              <a:rPr lang="en-US" altLang="zh-CN" sz="1600" dirty="0">
                <a:latin typeface="+mj-ea"/>
                <a:ea typeface="+mj-ea"/>
              </a:rPr>
              <a:t>Time</a:t>
            </a:r>
            <a:r>
              <a:rPr lang="zh-CN" altLang="en-US" sz="1600" dirty="0">
                <a:latin typeface="+mj-ea"/>
                <a:ea typeface="+mj-ea"/>
              </a:rPr>
              <a:t>也是一种</a:t>
            </a:r>
            <a:r>
              <a:rPr lang="en-US" altLang="zh-CN" sz="1600" dirty="0">
                <a:latin typeface="+mj-ea"/>
                <a:ea typeface="+mj-ea"/>
              </a:rPr>
              <a:t>Dimension</a:t>
            </a:r>
            <a:r>
              <a:rPr lang="zh-CN" altLang="en-US" sz="1600" dirty="0">
                <a:latin typeface="+mj-ea"/>
                <a:ea typeface="+mj-ea"/>
              </a:rPr>
              <a:t>，只是</a:t>
            </a:r>
            <a:r>
              <a:rPr lang="en-US" altLang="zh-CN" sz="1600" dirty="0">
                <a:latin typeface="+mj-ea"/>
                <a:ea typeface="+mj-ea"/>
              </a:rPr>
              <a:t>group by</a:t>
            </a:r>
            <a:r>
              <a:rPr lang="zh-CN" altLang="en-US" sz="1600" dirty="0">
                <a:latin typeface="+mj-ea"/>
                <a:ea typeface="+mj-ea"/>
              </a:rPr>
              <a:t>的规则比较特殊</a:t>
            </a:r>
            <a:r>
              <a:rPr lang="zh-CN" altLang="en-US" sz="1600" dirty="0" smtClean="0">
                <a:latin typeface="+mj-ea"/>
                <a:ea typeface="+mj-ea"/>
              </a:rPr>
              <a:t>，</a:t>
            </a:r>
            <a:r>
              <a:rPr lang="en-US" altLang="zh-CN" sz="1600" dirty="0" smtClean="0">
                <a:latin typeface="+mj-ea"/>
                <a:ea typeface="+mj-ea"/>
              </a:rPr>
              <a:t/>
            </a:r>
            <a:br>
              <a:rPr lang="en-US" altLang="zh-CN" sz="1600" dirty="0" smtClean="0">
                <a:latin typeface="+mj-ea"/>
                <a:ea typeface="+mj-ea"/>
              </a:rPr>
            </a:br>
            <a:r>
              <a:rPr lang="zh-CN" altLang="en-US" sz="1600" dirty="0" smtClean="0">
                <a:latin typeface="+mj-ea"/>
                <a:ea typeface="+mj-ea"/>
              </a:rPr>
              <a:t>那么</a:t>
            </a:r>
            <a:r>
              <a:rPr lang="zh-CN" altLang="en-US" sz="1600" dirty="0">
                <a:latin typeface="+mj-ea"/>
                <a:ea typeface="+mj-ea"/>
              </a:rPr>
              <a:t>对于</a:t>
            </a:r>
            <a:r>
              <a:rPr lang="en-US" altLang="zh-CN" sz="1600" dirty="0">
                <a:latin typeface="+mj-ea"/>
                <a:ea typeface="+mj-ea"/>
              </a:rPr>
              <a:t>Time</a:t>
            </a:r>
            <a:r>
              <a:rPr lang="zh-CN" altLang="en-US" sz="1600" dirty="0">
                <a:latin typeface="+mj-ea"/>
                <a:ea typeface="+mj-ea"/>
              </a:rPr>
              <a:t>的处理应该是既是</a:t>
            </a:r>
            <a:r>
              <a:rPr lang="en-US" altLang="zh-CN" sz="1600" dirty="0">
                <a:latin typeface="+mj-ea"/>
                <a:ea typeface="+mj-ea"/>
              </a:rPr>
              <a:t>Dimension</a:t>
            </a:r>
            <a:r>
              <a:rPr lang="zh-CN" altLang="en-US" sz="1600" dirty="0">
                <a:latin typeface="+mj-ea"/>
                <a:ea typeface="+mj-ea"/>
              </a:rPr>
              <a:t>，又附加一个特殊规则，比如加上两个</a:t>
            </a:r>
            <a:r>
              <a:rPr lang="en-US" altLang="zh-CN" sz="1600" dirty="0">
                <a:latin typeface="+mj-ea"/>
                <a:ea typeface="+mj-ea"/>
              </a:rPr>
              <a:t>Annotation</a:t>
            </a:r>
          </a:p>
          <a:p>
            <a:pPr>
              <a:lnSpc>
                <a:spcPct val="100000"/>
              </a:lnSpc>
            </a:pPr>
            <a:r>
              <a:rPr lang="zh-CN" altLang="en-US" sz="1600" dirty="0">
                <a:latin typeface="+mj-ea"/>
                <a:ea typeface="+mj-ea"/>
              </a:rPr>
              <a:t>在</a:t>
            </a:r>
            <a:r>
              <a:rPr lang="en-US" altLang="zh-CN" sz="1600" dirty="0">
                <a:latin typeface="+mj-ea"/>
                <a:ea typeface="+mj-ea"/>
              </a:rPr>
              <a:t>select</a:t>
            </a:r>
            <a:r>
              <a:rPr lang="zh-CN" altLang="en-US" sz="1600" dirty="0">
                <a:latin typeface="+mj-ea"/>
                <a:ea typeface="+mj-ea"/>
              </a:rPr>
              <a:t>时，不应该直接把</a:t>
            </a:r>
            <a:r>
              <a:rPr lang="en-US" altLang="zh-CN" sz="1600" dirty="0">
                <a:latin typeface="+mj-ea"/>
                <a:ea typeface="+mj-ea"/>
              </a:rPr>
              <a:t>Time</a:t>
            </a:r>
            <a:r>
              <a:rPr lang="zh-CN" altLang="en-US" sz="1600" dirty="0">
                <a:latin typeface="+mj-ea"/>
                <a:ea typeface="+mj-ea"/>
              </a:rPr>
              <a:t>为了</a:t>
            </a:r>
            <a:r>
              <a:rPr lang="en-US" altLang="zh-CN" sz="1600" dirty="0">
                <a:latin typeface="+mj-ea"/>
                <a:ea typeface="+mj-ea"/>
              </a:rPr>
              <a:t>group by</a:t>
            </a:r>
            <a:r>
              <a:rPr lang="zh-CN" altLang="en-US" sz="1600" dirty="0">
                <a:latin typeface="+mj-ea"/>
                <a:ea typeface="+mj-ea"/>
              </a:rPr>
              <a:t>生成的值作为</a:t>
            </a:r>
            <a:r>
              <a:rPr lang="en-US" altLang="zh-CN" sz="1600" dirty="0">
                <a:latin typeface="+mj-ea"/>
                <a:ea typeface="+mj-ea"/>
              </a:rPr>
              <a:t>time</a:t>
            </a:r>
            <a:r>
              <a:rPr lang="zh-CN" altLang="en-US" sz="1600" dirty="0">
                <a:latin typeface="+mj-ea"/>
                <a:ea typeface="+mj-ea"/>
              </a:rPr>
              <a:t>这列本身</a:t>
            </a:r>
            <a:endParaRPr lang="en-US" altLang="zh-CN" sz="1600" dirty="0">
              <a:latin typeface="+mj-ea"/>
              <a:ea typeface="+mj-ea"/>
            </a:endParaRPr>
          </a:p>
          <a:p>
            <a:pPr marL="0" indent="0">
              <a:buNone/>
            </a:pPr>
            <a:endParaRPr lang="en-US" altLang="zh-CN" sz="1600" dirty="0">
              <a:latin typeface="+mj-ea"/>
              <a:ea typeface="+mj-ea"/>
            </a:endParaRPr>
          </a:p>
        </p:txBody>
      </p:sp>
      <p:pic>
        <p:nvPicPr>
          <p:cNvPr id="7" name="Picture 1" descr="C:\Users\yuanyi01\AppData\Roaming\Tencent\Users\165018206\QQ\WinTemp\RichOle\FMZ4X1P0ZBHZJ}062THJ)VP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03562" y="4375327"/>
            <a:ext cx="10027990" cy="1889547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1661908" y="3933056"/>
            <a:ext cx="29523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nsolas" pitchFamily="49" charset="0"/>
                <a:cs typeface="Consolas" pitchFamily="49" charset="0"/>
              </a:rPr>
              <a:t>SqlBuilder.java</a:t>
            </a:r>
            <a:endParaRPr lang="zh-CN" altLang="en-US" dirty="0"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9487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1713DC"/>
                </a:solidFill>
                <a:latin typeface="+mj-ea"/>
              </a:rPr>
              <a:t>互</a:t>
            </a:r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踩</a:t>
            </a:r>
            <a:endParaRPr lang="en-US" altLang="zh-CN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76559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94657" y="1796597"/>
            <a:ext cx="10515600" cy="4351338"/>
          </a:xfrm>
        </p:spPr>
        <p:txBody>
          <a:bodyPr wrap="none">
            <a:normAutofit/>
          </a:bodyPr>
          <a:lstStyle/>
          <a:p>
            <a:r>
              <a:rPr lang="zh-CN" altLang="en-US" sz="1600" dirty="0">
                <a:latin typeface="+mj-ea"/>
                <a:ea typeface="+mj-ea"/>
              </a:rPr>
              <a:t>将</a:t>
            </a:r>
            <a:r>
              <a:rPr lang="en-US" altLang="zh-CN" sz="1600" dirty="0">
                <a:latin typeface="+mj-ea"/>
                <a:ea typeface="+mj-ea"/>
              </a:rPr>
              <a:t>Time</a:t>
            </a:r>
            <a:r>
              <a:rPr lang="zh-CN" altLang="en-US" sz="1600" dirty="0">
                <a:latin typeface="+mj-ea"/>
                <a:ea typeface="+mj-ea"/>
              </a:rPr>
              <a:t>和用作</a:t>
            </a:r>
            <a:r>
              <a:rPr lang="en-US" altLang="zh-CN" sz="1600" dirty="0">
                <a:latin typeface="+mj-ea"/>
                <a:ea typeface="+mj-ea"/>
              </a:rPr>
              <a:t>group by</a:t>
            </a:r>
            <a:r>
              <a:rPr lang="zh-CN" altLang="en-US" sz="1600" dirty="0">
                <a:latin typeface="+mj-ea"/>
                <a:ea typeface="+mj-ea"/>
              </a:rPr>
              <a:t>的</a:t>
            </a:r>
            <a:r>
              <a:rPr lang="en-US" altLang="zh-CN" sz="1600" dirty="0">
                <a:latin typeface="+mj-ea"/>
                <a:ea typeface="+mj-ea"/>
              </a:rPr>
              <a:t>Time</a:t>
            </a:r>
            <a:r>
              <a:rPr lang="zh-CN" altLang="en-US" sz="1600" dirty="0">
                <a:latin typeface="+mj-ea"/>
                <a:ea typeface="+mj-ea"/>
              </a:rPr>
              <a:t>分开，就不会出现使用</a:t>
            </a:r>
            <a:r>
              <a:rPr lang="en-US" altLang="zh-CN" sz="1600" dirty="0">
                <a:latin typeface="+mj-ea"/>
                <a:ea typeface="+mj-ea"/>
              </a:rPr>
              <a:t>Time</a:t>
            </a:r>
            <a:r>
              <a:rPr lang="zh-CN" altLang="en-US" sz="1600" dirty="0">
                <a:latin typeface="+mj-ea"/>
                <a:ea typeface="+mj-ea"/>
              </a:rPr>
              <a:t>时的一些特殊处理逻辑</a:t>
            </a:r>
            <a:endParaRPr lang="en-US" altLang="zh-CN" sz="1600" dirty="0">
              <a:latin typeface="+mj-ea"/>
              <a:ea typeface="+mj-ea"/>
            </a:endParaRPr>
          </a:p>
          <a:p>
            <a:r>
              <a:rPr lang="zh-CN" altLang="en-US" sz="1600" dirty="0">
                <a:latin typeface="+mj-ea"/>
                <a:ea typeface="+mj-ea"/>
              </a:rPr>
              <a:t>在聚合的粒度为</a:t>
            </a:r>
            <a:r>
              <a:rPr lang="en-US" altLang="zh-CN" sz="1600" dirty="0">
                <a:latin typeface="+mj-ea"/>
                <a:ea typeface="+mj-ea"/>
              </a:rPr>
              <a:t>week</a:t>
            </a:r>
            <a:r>
              <a:rPr lang="zh-CN" altLang="en-US" sz="1600" dirty="0">
                <a:latin typeface="+mj-ea"/>
                <a:ea typeface="+mj-ea"/>
              </a:rPr>
              <a:t>时，</a:t>
            </a:r>
            <a:r>
              <a:rPr lang="en-US" altLang="zh-CN" sz="1600" dirty="0">
                <a:latin typeface="+mj-ea"/>
                <a:ea typeface="+mj-ea"/>
              </a:rPr>
              <a:t>Time</a:t>
            </a:r>
            <a:r>
              <a:rPr lang="zh-CN" altLang="en-US" sz="1600" dirty="0">
                <a:latin typeface="+mj-ea"/>
                <a:ea typeface="+mj-ea"/>
              </a:rPr>
              <a:t>列为</a:t>
            </a:r>
            <a:r>
              <a:rPr lang="en-US" altLang="zh-CN" sz="1600" dirty="0">
                <a:latin typeface="+mj-ea"/>
                <a:ea typeface="+mj-ea"/>
              </a:rPr>
              <a:t>1970-1-1</a:t>
            </a:r>
            <a:r>
              <a:rPr lang="zh-CN" altLang="en-US" sz="1600" dirty="0">
                <a:latin typeface="+mj-ea"/>
                <a:ea typeface="+mj-ea"/>
              </a:rPr>
              <a:t>至今的周数，要再反过来转换为时间</a:t>
            </a:r>
            <a:endParaRPr lang="en-US" altLang="zh-CN" sz="1600" dirty="0">
              <a:latin typeface="+mj-ea"/>
              <a:ea typeface="+mj-ea"/>
            </a:endParaRPr>
          </a:p>
          <a:p>
            <a:pPr marL="0" indent="0">
              <a:buNone/>
            </a:pPr>
            <a:endParaRPr lang="en-US" altLang="zh-CN" sz="1600" dirty="0">
              <a:latin typeface="+mj-ea"/>
              <a:ea typeface="+mj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28850" y="2441768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+mj-ea"/>
                <a:ea typeface="+mj-ea"/>
                <a:cs typeface="Consolas" pitchFamily="49" charset="0"/>
              </a:rPr>
              <a:t>SqlBuilder.java</a:t>
            </a:r>
            <a:endParaRPr lang="zh-CN" altLang="en-US" dirty="0">
              <a:latin typeface="+mj-ea"/>
              <a:ea typeface="+mj-ea"/>
              <a:cs typeface="Consolas" pitchFamily="49" charset="0"/>
            </a:endParaRPr>
          </a:p>
        </p:txBody>
      </p:sp>
      <p:pic>
        <p:nvPicPr>
          <p:cNvPr id="10" name="Picture 1" descr="C:\Users\yuanyi01\AppData\Roaming\Tencent\Users\165018206\QQ\WinTemp\RichOle\J2Q~OD8ZAB1N41K_2K~MIMR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8181" y="2799675"/>
            <a:ext cx="11188659" cy="404596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485298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1713DC"/>
                </a:solidFill>
                <a:latin typeface="+mj-ea"/>
              </a:rPr>
              <a:t>互</a:t>
            </a:r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踩</a:t>
            </a:r>
            <a:endParaRPr lang="en-US" altLang="zh-CN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76559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94657" y="1796597"/>
            <a:ext cx="10515600" cy="4351338"/>
          </a:xfrm>
        </p:spPr>
        <p:txBody>
          <a:bodyPr wrap="none">
            <a:normAutofit/>
          </a:bodyPr>
          <a:lstStyle/>
          <a:p>
            <a:r>
              <a:rPr lang="en-US" altLang="zh-CN" sz="2000" dirty="0" smtClean="0">
                <a:latin typeface="+mj-ea"/>
                <a:ea typeface="+mj-ea"/>
              </a:rPr>
              <a:t>Frame</a:t>
            </a:r>
            <a:r>
              <a:rPr lang="zh-CN" altLang="en-US" sz="2000" dirty="0" smtClean="0">
                <a:latin typeface="+mj-ea"/>
                <a:ea typeface="+mj-ea"/>
              </a:rPr>
              <a:t>从数据库抽取数据，将 数据库数据转成实体</a:t>
            </a:r>
            <a:r>
              <a:rPr lang="en-US" altLang="zh-CN" sz="2000" dirty="0" smtClean="0">
                <a:latin typeface="+mj-ea"/>
                <a:ea typeface="+mj-ea"/>
              </a:rPr>
              <a:t> </a:t>
            </a:r>
            <a:r>
              <a:rPr lang="zh-CN" altLang="en-US" sz="2000" dirty="0" smtClean="0">
                <a:latin typeface="+mj-ea"/>
                <a:ea typeface="+mj-ea"/>
              </a:rPr>
              <a:t>时，实时 做反射 ，效率差。</a:t>
            </a:r>
            <a:endParaRPr lang="en-US" altLang="zh-CN" sz="2000" dirty="0">
              <a:latin typeface="+mj-ea"/>
              <a:ea typeface="+mj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28850" y="2441768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+mj-ea"/>
                <a:ea typeface="+mj-ea"/>
                <a:cs typeface="Consolas" pitchFamily="49" charset="0"/>
              </a:rPr>
              <a:t>Frame.java</a:t>
            </a:r>
            <a:endParaRPr lang="zh-CN" altLang="en-US" dirty="0">
              <a:latin typeface="+mj-ea"/>
              <a:ea typeface="+mj-ea"/>
              <a:cs typeface="Consolas" pitchFamily="49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971" y="2950234"/>
            <a:ext cx="10020034" cy="33125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85298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自夸一</a:t>
            </a:r>
            <a:r>
              <a:rPr lang="zh-CN" altLang="en-US" sz="3200" dirty="0">
                <a:solidFill>
                  <a:srgbClr val="1713DC"/>
                </a:solidFill>
                <a:latin typeface="+mj-ea"/>
              </a:rPr>
              <a:t>（前后端接口框架）</a:t>
            </a: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23056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551093" y="1478922"/>
            <a:ext cx="10515600" cy="4351338"/>
          </a:xfrm>
        </p:spPr>
        <p:txBody>
          <a:bodyPr wrap="none"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latin typeface="+mj-ea"/>
                <a:ea typeface="+mj-ea"/>
              </a:rPr>
              <a:t>前后端</a:t>
            </a:r>
            <a:r>
              <a:rPr lang="en-US" altLang="zh-CN" b="1" dirty="0" smtClean="0">
                <a:latin typeface="+mj-ea"/>
                <a:ea typeface="+mj-ea"/>
              </a:rPr>
              <a:t>List</a:t>
            </a:r>
            <a:r>
              <a:rPr lang="zh-CN" altLang="en-US" b="1" dirty="0" smtClean="0">
                <a:latin typeface="+mj-ea"/>
                <a:ea typeface="+mj-ea"/>
              </a:rPr>
              <a:t>接口</a:t>
            </a:r>
            <a:r>
              <a:rPr lang="zh-CN" altLang="en-US" dirty="0" smtClean="0">
                <a:latin typeface="+mj-ea"/>
                <a:ea typeface="+mj-ea"/>
              </a:rPr>
              <a:t>对业务透明化</a:t>
            </a:r>
            <a:endParaRPr lang="en-US" altLang="zh-CN" dirty="0" smtClean="0">
              <a:latin typeface="+mj-ea"/>
              <a:ea typeface="+mj-ea"/>
            </a:endParaRPr>
          </a:p>
          <a:p>
            <a:pPr lvl="1">
              <a:lnSpc>
                <a:spcPct val="150000"/>
              </a:lnSpc>
            </a:pPr>
            <a:r>
              <a:rPr lang="en-US" altLang="zh-CN" sz="1800" dirty="0" smtClean="0">
                <a:latin typeface="+mj-ea"/>
                <a:ea typeface="+mj-ea"/>
              </a:rPr>
              <a:t>(DSP</a:t>
            </a:r>
            <a:r>
              <a:rPr lang="zh-CN" altLang="en-US" sz="1800" dirty="0" smtClean="0">
                <a:latin typeface="+mj-ea"/>
                <a:ea typeface="+mj-ea"/>
              </a:rPr>
              <a:t>采用</a:t>
            </a:r>
            <a:r>
              <a:rPr lang="en-US" altLang="zh-CN" sz="1800" dirty="0" smtClean="0">
                <a:latin typeface="+mj-ea"/>
                <a:ea typeface="+mj-ea"/>
              </a:rPr>
              <a:t>ER1.0</a:t>
            </a:r>
            <a:r>
              <a:rPr lang="en-US" altLang="zh-CN" sz="1800" dirty="0">
                <a:latin typeface="+mj-ea"/>
                <a:ea typeface="+mj-ea"/>
              </a:rPr>
              <a:t>)</a:t>
            </a:r>
            <a:r>
              <a:rPr lang="en-US" altLang="zh-CN" sz="1800" dirty="0" smtClean="0">
                <a:latin typeface="+mj-ea"/>
                <a:ea typeface="+mj-ea"/>
              </a:rPr>
              <a:t>ER1.0</a:t>
            </a:r>
            <a:r>
              <a:rPr lang="zh-CN" altLang="en-US" sz="1800" dirty="0" smtClean="0">
                <a:latin typeface="+mj-ea"/>
                <a:ea typeface="+mj-ea"/>
              </a:rPr>
              <a:t>要求返回</a:t>
            </a:r>
            <a:r>
              <a:rPr lang="en-US" altLang="zh-CN" sz="1800" dirty="0" err="1" smtClean="0">
                <a:latin typeface="+mj-ea"/>
                <a:ea typeface="+mj-ea"/>
              </a:rPr>
              <a:t>pageno</a:t>
            </a:r>
            <a:r>
              <a:rPr lang="en-US" altLang="zh-CN" sz="1800" dirty="0" smtClean="0">
                <a:latin typeface="+mj-ea"/>
                <a:ea typeface="+mj-ea"/>
              </a:rPr>
              <a:t>/</a:t>
            </a:r>
            <a:r>
              <a:rPr lang="en-US" altLang="zh-CN" sz="1800" dirty="0" err="1" smtClean="0">
                <a:latin typeface="+mj-ea"/>
                <a:ea typeface="+mj-ea"/>
              </a:rPr>
              <a:t>pagesize</a:t>
            </a:r>
            <a:r>
              <a:rPr lang="en-US" altLang="zh-CN" sz="1800" dirty="0" smtClean="0">
                <a:latin typeface="+mj-ea"/>
                <a:ea typeface="+mj-ea"/>
              </a:rPr>
              <a:t>/order</a:t>
            </a:r>
            <a:r>
              <a:rPr lang="zh-CN" altLang="en-US" sz="1800" dirty="0" smtClean="0">
                <a:latin typeface="+mj-ea"/>
                <a:ea typeface="+mj-ea"/>
              </a:rPr>
              <a:t>等属性</a:t>
            </a:r>
            <a:endParaRPr lang="en-US" altLang="zh-CN" sz="1800" dirty="0" smtClean="0">
              <a:latin typeface="+mj-ea"/>
              <a:ea typeface="+mj-ea"/>
            </a:endParaRPr>
          </a:p>
          <a:p>
            <a:pPr lvl="1">
              <a:lnSpc>
                <a:spcPct val="150000"/>
              </a:lnSpc>
            </a:pPr>
            <a:r>
              <a:rPr lang="zh-CN" altLang="en-US" sz="1800" dirty="0" smtClean="0">
                <a:latin typeface="+mj-ea"/>
                <a:ea typeface="+mj-ea"/>
              </a:rPr>
              <a:t>做法：</a:t>
            </a:r>
            <a:endParaRPr lang="en-US" altLang="zh-CN" sz="1800" dirty="0" smtClean="0">
              <a:latin typeface="+mj-ea"/>
              <a:ea typeface="+mj-ea"/>
            </a:endParaRPr>
          </a:p>
          <a:p>
            <a:pPr lvl="2">
              <a:lnSpc>
                <a:spcPct val="150000"/>
              </a:lnSpc>
            </a:pPr>
            <a:r>
              <a:rPr lang="zh-CN" altLang="en-US" sz="1400" dirty="0" smtClean="0">
                <a:latin typeface="+mj-ea"/>
                <a:ea typeface="+mj-ea"/>
              </a:rPr>
              <a:t>请求：自动将前端参数放到会话中</a:t>
            </a:r>
            <a:endParaRPr lang="en-US" altLang="zh-CN" sz="1400" dirty="0" smtClean="0">
              <a:latin typeface="+mj-ea"/>
              <a:ea typeface="+mj-ea"/>
            </a:endParaRPr>
          </a:p>
          <a:p>
            <a:pPr lvl="2">
              <a:lnSpc>
                <a:spcPct val="150000"/>
              </a:lnSpc>
            </a:pPr>
            <a:r>
              <a:rPr lang="zh-CN" altLang="en-US" sz="1400" dirty="0" smtClean="0">
                <a:latin typeface="+mj-ea"/>
                <a:ea typeface="+mj-ea"/>
              </a:rPr>
              <a:t>返回：自动从会话中获取参数返回前端</a:t>
            </a:r>
            <a:endParaRPr lang="en-US" altLang="zh-CN" sz="1400" dirty="0" smtClean="0">
              <a:latin typeface="+mj-ea"/>
              <a:ea typeface="+mj-ea"/>
            </a:endParaRPr>
          </a:p>
          <a:p>
            <a:pPr lvl="1">
              <a:lnSpc>
                <a:spcPct val="150000"/>
              </a:lnSpc>
            </a:pPr>
            <a:r>
              <a:rPr lang="zh-CN" altLang="en-US" sz="1800" b="1" dirty="0" smtClean="0">
                <a:latin typeface="+mj-ea"/>
                <a:ea typeface="+mj-ea"/>
              </a:rPr>
              <a:t>业务代码无</a:t>
            </a:r>
            <a:r>
              <a:rPr lang="en-US" altLang="zh-CN" sz="1800" b="1" dirty="0" smtClean="0">
                <a:latin typeface="+mj-ea"/>
                <a:ea typeface="+mj-ea"/>
              </a:rPr>
              <a:t>page</a:t>
            </a:r>
            <a:r>
              <a:rPr lang="zh-CN" altLang="en-US" sz="1800" b="1" dirty="0" smtClean="0">
                <a:latin typeface="+mj-ea"/>
                <a:ea typeface="+mj-ea"/>
              </a:rPr>
              <a:t>相关逻辑</a:t>
            </a:r>
            <a:endParaRPr lang="en-US" altLang="zh-CN" sz="1800" b="1" dirty="0" smtClean="0">
              <a:latin typeface="+mj-ea"/>
              <a:ea typeface="+mj-ea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9537" y="2984970"/>
            <a:ext cx="5753100" cy="300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63178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1713DC"/>
                </a:solidFill>
                <a:latin typeface="+mj-ea"/>
              </a:rPr>
              <a:t>互</a:t>
            </a:r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踩</a:t>
            </a:r>
            <a:endParaRPr lang="en-US" altLang="zh-CN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76559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94657" y="1796597"/>
            <a:ext cx="10515600" cy="4351338"/>
          </a:xfrm>
        </p:spPr>
        <p:txBody>
          <a:bodyPr wrap="none">
            <a:normAutofit/>
          </a:bodyPr>
          <a:lstStyle/>
          <a:p>
            <a:r>
              <a:rPr lang="zh-CN" altLang="en-US" sz="1600" dirty="0">
                <a:latin typeface="+mj-ea"/>
                <a:ea typeface="+mj-ea"/>
              </a:rPr>
              <a:t>过度使用包装器类型，所有从</a:t>
            </a:r>
            <a:r>
              <a:rPr lang="en-US" altLang="zh-CN" sz="1600" dirty="0" err="1">
                <a:latin typeface="+mj-ea"/>
                <a:ea typeface="+mj-ea"/>
              </a:rPr>
              <a:t>resultSet</a:t>
            </a:r>
            <a:r>
              <a:rPr lang="zh-CN" altLang="en-US" sz="1600" dirty="0">
                <a:latin typeface="+mj-ea"/>
                <a:ea typeface="+mj-ea"/>
              </a:rPr>
              <a:t>中获取的字段全部使用</a:t>
            </a:r>
            <a:r>
              <a:rPr lang="en-US" altLang="zh-CN" sz="1600" dirty="0" err="1">
                <a:latin typeface="+mj-ea"/>
                <a:ea typeface="+mj-ea"/>
              </a:rPr>
              <a:t>getObject</a:t>
            </a:r>
            <a:r>
              <a:rPr lang="zh-CN" altLang="en-US" sz="1600" dirty="0">
                <a:latin typeface="+mj-ea"/>
                <a:ea typeface="+mj-ea"/>
              </a:rPr>
              <a:t>获取</a:t>
            </a:r>
            <a:r>
              <a:rPr lang="zh-CN" altLang="en-US" sz="1600" dirty="0" smtClean="0">
                <a:latin typeface="+mj-ea"/>
                <a:ea typeface="+mj-ea"/>
              </a:rPr>
              <a:t>，</a:t>
            </a:r>
            <a:endParaRPr lang="en-US" altLang="zh-CN" sz="1600" dirty="0" smtClean="0">
              <a:latin typeface="+mj-ea"/>
              <a:ea typeface="+mj-ea"/>
            </a:endParaRPr>
          </a:p>
          <a:p>
            <a:pPr marL="0" indent="0">
              <a:buNone/>
            </a:pPr>
            <a:r>
              <a:rPr lang="zh-CN" altLang="en-US" sz="1600" dirty="0" smtClean="0">
                <a:latin typeface="+mj-ea"/>
                <a:ea typeface="+mj-ea"/>
              </a:rPr>
              <a:t>使用</a:t>
            </a:r>
            <a:r>
              <a:rPr lang="zh-CN" altLang="en-US" sz="1600" dirty="0">
                <a:latin typeface="+mj-ea"/>
                <a:ea typeface="+mj-ea"/>
              </a:rPr>
              <a:t>时再判断类型，非常不优雅，而且对性能会有很大影响</a:t>
            </a:r>
            <a:endParaRPr lang="en-US" altLang="zh-CN" sz="1600" dirty="0">
              <a:latin typeface="+mj-ea"/>
              <a:ea typeface="+mj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680199" y="2483879"/>
            <a:ext cx="33123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nsolas" pitchFamily="49" charset="0"/>
                <a:cs typeface="Consolas" pitchFamily="49" charset="0"/>
              </a:rPr>
              <a:t>QueryExcutorImpl.java</a:t>
            </a:r>
            <a:endParaRPr lang="zh-CN" altLang="en-US" dirty="0"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9" name="Picture 1" descr="C:\Users\yuanyi01\AppData\Roaming\Tencent\Users\165018206\QQ\WinTemp\RichOle\[OOB2$F[O@2HDO)5FITADI9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67772" y="2928284"/>
            <a:ext cx="10762489" cy="30771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02516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1713DC"/>
                </a:solidFill>
                <a:latin typeface="+mj-ea"/>
              </a:rPr>
              <a:t>互</a:t>
            </a:r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踩</a:t>
            </a:r>
            <a:endParaRPr lang="en-US" altLang="zh-CN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76559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94657" y="1796597"/>
            <a:ext cx="10515600" cy="4351338"/>
          </a:xfrm>
        </p:spPr>
        <p:txBody>
          <a:bodyPr wrap="none">
            <a:normAutofit/>
          </a:bodyPr>
          <a:lstStyle/>
          <a:p>
            <a:r>
              <a:rPr lang="zh-CN" altLang="en-US" sz="1600" dirty="0">
                <a:latin typeface="+mj-ea"/>
                <a:ea typeface="+mj-ea"/>
              </a:rPr>
              <a:t>过度使用包装器类型，所有从</a:t>
            </a:r>
            <a:r>
              <a:rPr lang="en-US" altLang="zh-CN" sz="1600" dirty="0" err="1" smtClean="0">
                <a:latin typeface="+mj-ea"/>
                <a:ea typeface="+mj-ea"/>
              </a:rPr>
              <a:t>resultSet</a:t>
            </a:r>
            <a:r>
              <a:rPr lang="en-US" altLang="zh-CN" sz="1600" dirty="0" smtClean="0">
                <a:latin typeface="+mj-ea"/>
                <a:ea typeface="+mj-ea"/>
              </a:rPr>
              <a:t/>
            </a:r>
            <a:br>
              <a:rPr lang="en-US" altLang="zh-CN" sz="1600" dirty="0" smtClean="0">
                <a:latin typeface="+mj-ea"/>
                <a:ea typeface="+mj-ea"/>
              </a:rPr>
            </a:br>
            <a:r>
              <a:rPr lang="zh-CN" altLang="en-US" sz="1600" dirty="0" smtClean="0">
                <a:latin typeface="+mj-ea"/>
                <a:ea typeface="+mj-ea"/>
              </a:rPr>
              <a:t>中</a:t>
            </a:r>
            <a:r>
              <a:rPr lang="zh-CN" altLang="en-US" sz="1600" dirty="0">
                <a:latin typeface="+mj-ea"/>
                <a:ea typeface="+mj-ea"/>
              </a:rPr>
              <a:t>获取的字段全部使用</a:t>
            </a:r>
            <a:r>
              <a:rPr lang="en-US" altLang="zh-CN" sz="1600" dirty="0" err="1">
                <a:latin typeface="+mj-ea"/>
                <a:ea typeface="+mj-ea"/>
              </a:rPr>
              <a:t>getObject</a:t>
            </a:r>
            <a:r>
              <a:rPr lang="zh-CN" altLang="en-US" sz="1600" dirty="0">
                <a:latin typeface="+mj-ea"/>
                <a:ea typeface="+mj-ea"/>
              </a:rPr>
              <a:t>获取</a:t>
            </a:r>
            <a:r>
              <a:rPr lang="zh-CN" altLang="en-US" sz="1600" dirty="0" smtClean="0">
                <a:latin typeface="+mj-ea"/>
                <a:ea typeface="+mj-ea"/>
              </a:rPr>
              <a:t>，</a:t>
            </a:r>
            <a:r>
              <a:rPr lang="en-US" altLang="zh-CN" sz="1600" dirty="0" smtClean="0">
                <a:latin typeface="+mj-ea"/>
                <a:ea typeface="+mj-ea"/>
              </a:rPr>
              <a:t/>
            </a:r>
            <a:br>
              <a:rPr lang="en-US" altLang="zh-CN" sz="1600" dirty="0" smtClean="0">
                <a:latin typeface="+mj-ea"/>
                <a:ea typeface="+mj-ea"/>
              </a:rPr>
            </a:br>
            <a:r>
              <a:rPr lang="zh-CN" altLang="en-US" sz="1600" dirty="0" smtClean="0">
                <a:latin typeface="+mj-ea"/>
                <a:ea typeface="+mj-ea"/>
              </a:rPr>
              <a:t>使用</a:t>
            </a:r>
            <a:r>
              <a:rPr lang="zh-CN" altLang="en-US" sz="1600" dirty="0">
                <a:latin typeface="+mj-ea"/>
                <a:ea typeface="+mj-ea"/>
              </a:rPr>
              <a:t>时再判断</a:t>
            </a:r>
            <a:r>
              <a:rPr lang="zh-CN" altLang="en-US" sz="1600" dirty="0" smtClean="0">
                <a:latin typeface="+mj-ea"/>
                <a:ea typeface="+mj-ea"/>
              </a:rPr>
              <a:t>类型，非常</a:t>
            </a:r>
            <a:r>
              <a:rPr lang="zh-CN" altLang="en-US" sz="1600" dirty="0">
                <a:latin typeface="+mj-ea"/>
                <a:ea typeface="+mj-ea"/>
              </a:rPr>
              <a:t>不优雅，</a:t>
            </a:r>
            <a:r>
              <a:rPr lang="zh-CN" altLang="en-US" sz="1600" dirty="0" smtClean="0">
                <a:latin typeface="+mj-ea"/>
                <a:ea typeface="+mj-ea"/>
              </a:rPr>
              <a:t>而且</a:t>
            </a:r>
            <a:r>
              <a:rPr lang="en-US" altLang="zh-CN" sz="1600" dirty="0" smtClean="0">
                <a:latin typeface="+mj-ea"/>
                <a:ea typeface="+mj-ea"/>
              </a:rPr>
              <a:t/>
            </a:r>
            <a:br>
              <a:rPr lang="en-US" altLang="zh-CN" sz="1600" dirty="0" smtClean="0">
                <a:latin typeface="+mj-ea"/>
                <a:ea typeface="+mj-ea"/>
              </a:rPr>
            </a:br>
            <a:r>
              <a:rPr lang="zh-CN" altLang="en-US" sz="1600" dirty="0" smtClean="0">
                <a:latin typeface="+mj-ea"/>
                <a:ea typeface="+mj-ea"/>
              </a:rPr>
              <a:t>对</a:t>
            </a:r>
            <a:r>
              <a:rPr lang="zh-CN" altLang="en-US" sz="1600" dirty="0">
                <a:latin typeface="+mj-ea"/>
                <a:ea typeface="+mj-ea"/>
              </a:rPr>
              <a:t>性能会有很大</a:t>
            </a:r>
            <a:r>
              <a:rPr lang="zh-CN" altLang="en-US" sz="1600" dirty="0" smtClean="0">
                <a:latin typeface="+mj-ea"/>
                <a:ea typeface="+mj-ea"/>
              </a:rPr>
              <a:t>影响</a:t>
            </a:r>
            <a:endParaRPr lang="en-US" altLang="zh-CN" sz="1600" dirty="0" smtClean="0">
              <a:latin typeface="+mj-ea"/>
              <a:ea typeface="+mj-ea"/>
            </a:endParaRPr>
          </a:p>
          <a:p>
            <a:r>
              <a:rPr lang="zh-CN" altLang="en-US" sz="1600" kern="0" dirty="0" smtClean="0">
                <a:latin typeface="+mj-ea"/>
                <a:ea typeface="+mj-ea"/>
              </a:rPr>
              <a:t>这个</a:t>
            </a:r>
            <a:r>
              <a:rPr lang="zh-CN" altLang="en-US" sz="1600" kern="0" dirty="0">
                <a:latin typeface="+mj-ea"/>
                <a:ea typeface="+mj-ea"/>
              </a:rPr>
              <a:t>转换真的有意义吗？从</a:t>
            </a:r>
            <a:r>
              <a:rPr lang="en-US" altLang="zh-CN" sz="1600" kern="0" dirty="0">
                <a:latin typeface="+mj-ea"/>
                <a:ea typeface="+mj-ea"/>
              </a:rPr>
              <a:t>object</a:t>
            </a:r>
            <a:r>
              <a:rPr lang="zh-CN" altLang="en-US" sz="1600" kern="0" dirty="0">
                <a:latin typeface="+mj-ea"/>
                <a:ea typeface="+mj-ea"/>
              </a:rPr>
              <a:t>中</a:t>
            </a:r>
            <a:r>
              <a:rPr lang="zh-CN" altLang="en-US" sz="1600" kern="0" dirty="0" smtClean="0">
                <a:latin typeface="+mj-ea"/>
                <a:ea typeface="+mj-ea"/>
              </a:rPr>
              <a:t>取</a:t>
            </a:r>
            <a:r>
              <a:rPr lang="en-US" altLang="zh-CN" sz="1600" kern="0" dirty="0" smtClean="0">
                <a:latin typeface="+mj-ea"/>
                <a:ea typeface="+mj-ea"/>
              </a:rPr>
              <a:t/>
            </a:r>
            <a:br>
              <a:rPr lang="en-US" altLang="zh-CN" sz="1600" kern="0" dirty="0" smtClean="0">
                <a:latin typeface="+mj-ea"/>
                <a:ea typeface="+mj-ea"/>
              </a:rPr>
            </a:br>
            <a:r>
              <a:rPr lang="zh-CN" altLang="en-US" sz="1600" kern="0" dirty="0" smtClean="0">
                <a:latin typeface="+mj-ea"/>
                <a:ea typeface="+mj-ea"/>
              </a:rPr>
              <a:t>出</a:t>
            </a:r>
            <a:r>
              <a:rPr lang="zh-CN" altLang="en-US" sz="1600" kern="0" dirty="0">
                <a:latin typeface="+mj-ea"/>
                <a:ea typeface="+mj-ea"/>
              </a:rPr>
              <a:t>原始类型，在返回的时候又被包装</a:t>
            </a:r>
            <a:endParaRPr lang="en-US" altLang="zh-CN" sz="1600" kern="0" dirty="0">
              <a:latin typeface="+mj-ea"/>
              <a:ea typeface="+mj-ea"/>
            </a:endParaRPr>
          </a:p>
          <a:p>
            <a:pPr marL="0" indent="0">
              <a:buNone/>
            </a:pPr>
            <a:endParaRPr lang="en-US" altLang="zh-CN" sz="1600" dirty="0"/>
          </a:p>
        </p:txBody>
      </p:sp>
      <p:pic>
        <p:nvPicPr>
          <p:cNvPr id="8" name="Picture 1" descr="C:\Users\yuanyi01\AppData\Roaming\Tencent\Users\165018206\QQ\WinTemp\RichOle\BO5JS{CW586BFDD48BWZ2_7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47340" y="1407401"/>
            <a:ext cx="6011957" cy="5249077"/>
          </a:xfrm>
          <a:prstGeom prst="rect">
            <a:avLst/>
          </a:prstGeom>
          <a:noFill/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4738" y="3592559"/>
            <a:ext cx="2181225" cy="695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08755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1713DC"/>
                </a:solidFill>
                <a:latin typeface="+mj-ea"/>
              </a:rPr>
              <a:t>互</a:t>
            </a:r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踩</a:t>
            </a:r>
            <a:endParaRPr lang="en-US" altLang="zh-CN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94657" y="1796597"/>
            <a:ext cx="10515600" cy="4351338"/>
          </a:xfrm>
        </p:spPr>
        <p:txBody>
          <a:bodyPr wrap="none">
            <a:normAutofit/>
          </a:bodyPr>
          <a:lstStyle/>
          <a:p>
            <a:pPr>
              <a:lnSpc>
                <a:spcPct val="100000"/>
              </a:lnSpc>
            </a:pPr>
            <a:r>
              <a:rPr lang="zh-CN" altLang="en-US" sz="1600" dirty="0">
                <a:latin typeface="+mj-ea"/>
                <a:ea typeface="+mj-ea"/>
              </a:rPr>
              <a:t>从数据库中获取数据后，没有直接映射到对象上，而是放入了一个</a:t>
            </a:r>
            <a:r>
              <a:rPr lang="en-US" altLang="zh-CN" sz="1600" dirty="0">
                <a:latin typeface="+mj-ea"/>
                <a:ea typeface="+mj-ea"/>
              </a:rPr>
              <a:t>Table</a:t>
            </a:r>
            <a:r>
              <a:rPr lang="zh-CN" altLang="en-US" sz="1600" dirty="0">
                <a:latin typeface="+mj-ea"/>
                <a:ea typeface="+mj-ea"/>
              </a:rPr>
              <a:t>中</a:t>
            </a:r>
            <a:r>
              <a:rPr lang="zh-CN" altLang="en-US" sz="1600" dirty="0" smtClean="0">
                <a:latin typeface="+mj-ea"/>
                <a:ea typeface="+mj-ea"/>
              </a:rPr>
              <a:t>，</a:t>
            </a:r>
            <a:r>
              <a:rPr lang="en-US" altLang="zh-CN" sz="1600" dirty="0" smtClean="0">
                <a:latin typeface="+mj-ea"/>
                <a:ea typeface="+mj-ea"/>
              </a:rPr>
              <a:t/>
            </a:r>
            <a:br>
              <a:rPr lang="en-US" altLang="zh-CN" sz="1600" dirty="0" smtClean="0">
                <a:latin typeface="+mj-ea"/>
                <a:ea typeface="+mj-ea"/>
              </a:rPr>
            </a:br>
            <a:r>
              <a:rPr lang="en-US" altLang="zh-CN" sz="1600" dirty="0" smtClean="0">
                <a:latin typeface="+mj-ea"/>
                <a:ea typeface="+mj-ea"/>
              </a:rPr>
              <a:t>Table</a:t>
            </a:r>
            <a:r>
              <a:rPr lang="zh-CN" altLang="en-US" sz="1600" dirty="0">
                <a:latin typeface="+mj-ea"/>
                <a:ea typeface="+mj-ea"/>
              </a:rPr>
              <a:t>的使用极大的增加的了代码的复杂度，使得数据不得不用包装器对象，极大的影响了性能</a:t>
            </a:r>
            <a:endParaRPr lang="en-US" altLang="zh-CN" sz="1600" dirty="0">
              <a:latin typeface="+mj-ea"/>
              <a:ea typeface="+mj-ea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zh-CN" sz="1600" dirty="0">
              <a:latin typeface="+mj-ea"/>
              <a:ea typeface="+mj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564723" y="2452040"/>
            <a:ext cx="3312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+mj-ea"/>
                <a:ea typeface="+mj-ea"/>
                <a:cs typeface="Consolas" pitchFamily="49" charset="0"/>
              </a:rPr>
              <a:t>QueryExcutorImpl.java</a:t>
            </a:r>
            <a:endParaRPr lang="zh-CN" altLang="en-US" dirty="0">
              <a:latin typeface="+mj-ea"/>
              <a:ea typeface="+mj-ea"/>
              <a:cs typeface="Consolas" pitchFamily="49" charset="0"/>
            </a:endParaRPr>
          </a:p>
        </p:txBody>
      </p:sp>
      <p:pic>
        <p:nvPicPr>
          <p:cNvPr id="10" name="Picture 1" descr="C:\Users\yuanyi01\AppData\Roaming\Tencent\Users\165018206\QQ\WinTemp\RichOle\[OOB2$F[O@2HDO)5FITADI9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7677" y="2859374"/>
            <a:ext cx="11954323" cy="341785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50036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1713DC"/>
                </a:solidFill>
                <a:latin typeface="+mj-ea"/>
              </a:rPr>
              <a:t>互</a:t>
            </a:r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踩</a:t>
            </a:r>
            <a:endParaRPr lang="en-US" altLang="zh-CN" dirty="0">
              <a:solidFill>
                <a:srgbClr val="1713DC"/>
              </a:solidFill>
              <a:latin typeface="+mj-ea"/>
            </a:endParaRPr>
          </a:p>
        </p:txBody>
      </p:sp>
      <p:pic>
        <p:nvPicPr>
          <p:cNvPr id="7" name="Picture 1" descr="C:\Users\yuanyi01\AppData\Roaming\Tencent\Users\165018206\QQ\WinTemp\RichOle\NRE782AU59R{UOC7I@G[4GD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96497" y="1250007"/>
            <a:ext cx="7695503" cy="5187866"/>
          </a:xfrm>
          <a:prstGeom prst="rect">
            <a:avLst/>
          </a:prstGeom>
          <a:noFill/>
        </p:spPr>
      </p:pic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94657" y="1796597"/>
            <a:ext cx="10515600" cy="4351338"/>
          </a:xfrm>
        </p:spPr>
        <p:txBody>
          <a:bodyPr wrap="none">
            <a:normAutofit/>
          </a:bodyPr>
          <a:lstStyle/>
          <a:p>
            <a:r>
              <a:rPr lang="en-US" altLang="zh-CN" sz="1600" dirty="0">
                <a:latin typeface="+mj-ea"/>
                <a:ea typeface="+mj-ea"/>
              </a:rPr>
              <a:t>Frame</a:t>
            </a:r>
            <a:r>
              <a:rPr lang="zh-CN" altLang="en-US" sz="1600" dirty="0">
                <a:latin typeface="+mj-ea"/>
                <a:ea typeface="+mj-ea"/>
              </a:rPr>
              <a:t>内存中聚合会有性能问题</a:t>
            </a:r>
            <a:endParaRPr lang="en-US" altLang="zh-CN" sz="1600" dirty="0">
              <a:latin typeface="+mj-ea"/>
              <a:ea typeface="+mj-ea"/>
            </a:endParaRPr>
          </a:p>
          <a:p>
            <a:r>
              <a:rPr lang="zh-CN" altLang="en-US" sz="1600" dirty="0">
                <a:latin typeface="+mj-ea"/>
                <a:ea typeface="+mj-ea"/>
              </a:rPr>
              <a:t>用一个</a:t>
            </a:r>
            <a:r>
              <a:rPr lang="en-US" altLang="zh-CN" sz="1600" dirty="0">
                <a:latin typeface="+mj-ea"/>
                <a:ea typeface="+mj-ea"/>
              </a:rPr>
              <a:t>Map</a:t>
            </a:r>
            <a:r>
              <a:rPr lang="zh-CN" altLang="en-US" sz="1600" dirty="0">
                <a:latin typeface="+mj-ea"/>
                <a:ea typeface="+mj-ea"/>
              </a:rPr>
              <a:t>作为另一个</a:t>
            </a:r>
            <a:r>
              <a:rPr lang="en-US" altLang="zh-CN" sz="1600" dirty="0">
                <a:latin typeface="+mj-ea"/>
                <a:ea typeface="+mj-ea"/>
              </a:rPr>
              <a:t>Map</a:t>
            </a:r>
            <a:r>
              <a:rPr lang="zh-CN" altLang="en-US" sz="1600" dirty="0">
                <a:latin typeface="+mj-ea"/>
                <a:ea typeface="+mj-ea"/>
              </a:rPr>
              <a:t>的</a:t>
            </a:r>
            <a:r>
              <a:rPr lang="en-US" altLang="zh-CN" sz="1600" dirty="0">
                <a:latin typeface="+mj-ea"/>
                <a:ea typeface="+mj-ea"/>
              </a:rPr>
              <a:t>key</a:t>
            </a:r>
          </a:p>
          <a:p>
            <a:r>
              <a:rPr lang="zh-CN" altLang="en-US" sz="1600" dirty="0">
                <a:latin typeface="+mj-ea"/>
                <a:ea typeface="+mj-ea"/>
              </a:rPr>
              <a:t>用</a:t>
            </a:r>
            <a:r>
              <a:rPr lang="en-US" altLang="zh-CN" sz="1600" dirty="0">
                <a:latin typeface="+mj-ea"/>
                <a:ea typeface="+mj-ea"/>
              </a:rPr>
              <a:t>Object</a:t>
            </a:r>
            <a:r>
              <a:rPr lang="zh-CN" altLang="en-US" sz="1600" dirty="0">
                <a:latin typeface="+mj-ea"/>
                <a:ea typeface="+mj-ea"/>
              </a:rPr>
              <a:t>存储所有的值，这边就必须</a:t>
            </a:r>
            <a:r>
              <a:rPr lang="zh-CN" altLang="en-US" sz="1600" dirty="0" smtClean="0">
                <a:latin typeface="+mj-ea"/>
                <a:ea typeface="+mj-ea"/>
              </a:rPr>
              <a:t>再</a:t>
            </a:r>
            <a:r>
              <a:rPr lang="en-US" altLang="zh-CN" sz="1600" dirty="0" smtClean="0">
                <a:latin typeface="+mj-ea"/>
                <a:ea typeface="+mj-ea"/>
              </a:rPr>
              <a:t/>
            </a:r>
            <a:br>
              <a:rPr lang="en-US" altLang="zh-CN" sz="1600" dirty="0" smtClean="0">
                <a:latin typeface="+mj-ea"/>
                <a:ea typeface="+mj-ea"/>
              </a:rPr>
            </a:br>
            <a:r>
              <a:rPr lang="zh-CN" altLang="en-US" sz="1600" dirty="0" smtClean="0">
                <a:latin typeface="+mj-ea"/>
                <a:ea typeface="+mj-ea"/>
              </a:rPr>
              <a:t>强</a:t>
            </a:r>
            <a:r>
              <a:rPr lang="zh-CN" altLang="en-US" sz="1600" dirty="0">
                <a:latin typeface="+mj-ea"/>
                <a:ea typeface="+mj-ea"/>
              </a:rPr>
              <a:t>转一次</a:t>
            </a:r>
            <a:endParaRPr lang="en-US" altLang="zh-CN" sz="1600" dirty="0">
              <a:latin typeface="+mj-ea"/>
              <a:ea typeface="+mj-ea"/>
            </a:endParaRPr>
          </a:p>
          <a:p>
            <a:r>
              <a:rPr lang="zh-CN" altLang="en-US" sz="1600" dirty="0">
                <a:latin typeface="+mj-ea"/>
                <a:ea typeface="+mj-ea"/>
              </a:rPr>
              <a:t>没有必要用</a:t>
            </a:r>
            <a:r>
              <a:rPr lang="en-US" altLang="zh-CN" sz="1600" dirty="0" err="1">
                <a:latin typeface="+mj-ea"/>
                <a:ea typeface="+mj-ea"/>
              </a:rPr>
              <a:t>Multimap</a:t>
            </a:r>
            <a:r>
              <a:rPr lang="zh-CN" altLang="en-US" sz="1600" dirty="0">
                <a:latin typeface="+mj-ea"/>
                <a:ea typeface="+mj-ea"/>
              </a:rPr>
              <a:t>，找到的时候</a:t>
            </a:r>
            <a:r>
              <a:rPr lang="zh-CN" altLang="en-US" sz="1600" dirty="0" smtClean="0">
                <a:latin typeface="+mj-ea"/>
                <a:ea typeface="+mj-ea"/>
              </a:rPr>
              <a:t>就</a:t>
            </a:r>
            <a:r>
              <a:rPr lang="en-US" altLang="zh-CN" sz="1600" dirty="0" smtClean="0">
                <a:latin typeface="+mj-ea"/>
                <a:ea typeface="+mj-ea"/>
              </a:rPr>
              <a:t/>
            </a:r>
            <a:br>
              <a:rPr lang="en-US" altLang="zh-CN" sz="1600" dirty="0" smtClean="0">
                <a:latin typeface="+mj-ea"/>
                <a:ea typeface="+mj-ea"/>
              </a:rPr>
            </a:br>
            <a:r>
              <a:rPr lang="zh-CN" altLang="en-US" sz="1600" dirty="0" smtClean="0">
                <a:latin typeface="+mj-ea"/>
                <a:ea typeface="+mj-ea"/>
              </a:rPr>
              <a:t>可以</a:t>
            </a:r>
            <a:r>
              <a:rPr lang="en-US" altLang="zh-CN" sz="1600" dirty="0">
                <a:latin typeface="+mj-ea"/>
                <a:ea typeface="+mj-ea"/>
              </a:rPr>
              <a:t>add</a:t>
            </a:r>
            <a:r>
              <a:rPr lang="zh-CN" altLang="en-US" sz="1600" dirty="0">
                <a:latin typeface="+mj-ea"/>
                <a:ea typeface="+mj-ea"/>
              </a:rPr>
              <a:t>了</a:t>
            </a:r>
            <a:endParaRPr lang="en-US" altLang="zh-CN" sz="1600" dirty="0">
              <a:latin typeface="+mj-ea"/>
              <a:ea typeface="+mj-ea"/>
            </a:endParaRPr>
          </a:p>
          <a:p>
            <a:r>
              <a:rPr lang="zh-CN" altLang="en-US" sz="1600" dirty="0">
                <a:latin typeface="+mj-ea"/>
                <a:ea typeface="+mj-ea"/>
              </a:rPr>
              <a:t>真的有那么多需要在内存中聚合的</a:t>
            </a:r>
            <a:r>
              <a:rPr lang="en-US" altLang="zh-CN" sz="1600" dirty="0" smtClean="0">
                <a:latin typeface="+mj-ea"/>
                <a:ea typeface="+mj-ea"/>
              </a:rPr>
              <a:t>key</a:t>
            </a:r>
            <a:br>
              <a:rPr lang="en-US" altLang="zh-CN" sz="1600" dirty="0" smtClean="0">
                <a:latin typeface="+mj-ea"/>
                <a:ea typeface="+mj-ea"/>
              </a:rPr>
            </a:br>
            <a:r>
              <a:rPr lang="zh-CN" altLang="en-US" sz="1600" dirty="0" smtClean="0">
                <a:latin typeface="+mj-ea"/>
                <a:ea typeface="+mj-ea"/>
              </a:rPr>
              <a:t>吗</a:t>
            </a:r>
            <a:r>
              <a:rPr lang="zh-CN" altLang="en-US" sz="1600" dirty="0">
                <a:latin typeface="+mj-ea"/>
                <a:ea typeface="+mj-ea"/>
              </a:rPr>
              <a:t>？</a:t>
            </a:r>
            <a:endParaRPr lang="en-US" altLang="zh-CN" sz="1600" dirty="0">
              <a:latin typeface="+mj-ea"/>
              <a:ea typeface="+mj-ea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zh-CN" sz="1600" dirty="0">
              <a:latin typeface="+mj-ea"/>
              <a:ea typeface="+mj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275079" y="498814"/>
            <a:ext cx="2083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+mj-ea"/>
                <a:ea typeface="+mj-ea"/>
                <a:cs typeface="Consolas" pitchFamily="49" charset="0"/>
              </a:rPr>
              <a:t>Frame.java</a:t>
            </a:r>
            <a:endParaRPr lang="zh-CN" altLang="en-US" dirty="0">
              <a:latin typeface="+mj-ea"/>
              <a:ea typeface="+mj-ea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8310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solidFill>
                  <a:srgbClr val="1713DC"/>
                </a:solidFill>
                <a:latin typeface="+mj-ea"/>
              </a:rPr>
              <a:t>自夸一</a:t>
            </a:r>
            <a:r>
              <a:rPr lang="zh-CN" altLang="en-US" sz="3200" dirty="0">
                <a:solidFill>
                  <a:srgbClr val="1713DC"/>
                </a:solidFill>
                <a:latin typeface="+mj-ea"/>
              </a:rPr>
              <a:t>（前后端接口框架）</a:t>
            </a: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23056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551093" y="1478922"/>
            <a:ext cx="10515600" cy="4351338"/>
          </a:xfrm>
        </p:spPr>
        <p:txBody>
          <a:bodyPr wrap="none"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latin typeface="+mj-ea"/>
                <a:ea typeface="+mj-ea"/>
              </a:rPr>
              <a:t>前后端</a:t>
            </a:r>
            <a:r>
              <a:rPr lang="en-US" altLang="zh-CN" b="1" dirty="0" smtClean="0">
                <a:latin typeface="+mj-ea"/>
                <a:ea typeface="+mj-ea"/>
              </a:rPr>
              <a:t>List</a:t>
            </a:r>
            <a:r>
              <a:rPr lang="zh-CN" altLang="en-US" b="1" dirty="0" smtClean="0">
                <a:latin typeface="+mj-ea"/>
                <a:ea typeface="+mj-ea"/>
              </a:rPr>
              <a:t>接口</a:t>
            </a:r>
            <a:r>
              <a:rPr lang="zh-CN" altLang="en-US" dirty="0" smtClean="0">
                <a:latin typeface="+mj-ea"/>
                <a:ea typeface="+mj-ea"/>
              </a:rPr>
              <a:t>对业务透明化</a:t>
            </a:r>
            <a:endParaRPr lang="en-US" altLang="zh-CN" dirty="0" smtClean="0">
              <a:latin typeface="+mj-ea"/>
              <a:ea typeface="+mj-ea"/>
            </a:endParaRPr>
          </a:p>
          <a:p>
            <a:pPr lvl="1">
              <a:lnSpc>
                <a:spcPct val="150000"/>
              </a:lnSpc>
            </a:pPr>
            <a:r>
              <a:rPr lang="en-US" altLang="zh-CN" sz="1800" dirty="0" smtClean="0">
                <a:latin typeface="+mj-ea"/>
                <a:ea typeface="+mj-ea"/>
              </a:rPr>
              <a:t>(DSP</a:t>
            </a:r>
            <a:r>
              <a:rPr lang="zh-CN" altLang="en-US" sz="1800" dirty="0" smtClean="0">
                <a:latin typeface="+mj-ea"/>
                <a:ea typeface="+mj-ea"/>
              </a:rPr>
              <a:t>采用</a:t>
            </a:r>
            <a:r>
              <a:rPr lang="en-US" altLang="zh-CN" sz="1800" dirty="0" smtClean="0">
                <a:latin typeface="+mj-ea"/>
                <a:ea typeface="+mj-ea"/>
              </a:rPr>
              <a:t>ER1.0</a:t>
            </a:r>
            <a:r>
              <a:rPr lang="en-US" altLang="zh-CN" sz="1800" dirty="0">
                <a:latin typeface="+mj-ea"/>
                <a:ea typeface="+mj-ea"/>
              </a:rPr>
              <a:t>)</a:t>
            </a:r>
            <a:r>
              <a:rPr lang="en-US" altLang="zh-CN" sz="1800" dirty="0" smtClean="0">
                <a:latin typeface="+mj-ea"/>
                <a:ea typeface="+mj-ea"/>
              </a:rPr>
              <a:t>ER1.0</a:t>
            </a:r>
            <a:r>
              <a:rPr lang="zh-CN" altLang="en-US" sz="1800" dirty="0" smtClean="0">
                <a:latin typeface="+mj-ea"/>
                <a:ea typeface="+mj-ea"/>
              </a:rPr>
              <a:t>要求返回</a:t>
            </a:r>
            <a:r>
              <a:rPr lang="en-US" altLang="zh-CN" sz="1800" dirty="0" smtClean="0">
                <a:latin typeface="+mj-ea"/>
                <a:ea typeface="+mj-ea"/>
              </a:rPr>
              <a:t/>
            </a:r>
            <a:br>
              <a:rPr lang="en-US" altLang="zh-CN" sz="1800" dirty="0" smtClean="0">
                <a:latin typeface="+mj-ea"/>
                <a:ea typeface="+mj-ea"/>
              </a:rPr>
            </a:br>
            <a:r>
              <a:rPr lang="en-US" altLang="zh-CN" sz="1800" dirty="0" err="1" smtClean="0">
                <a:latin typeface="+mj-ea"/>
                <a:ea typeface="+mj-ea"/>
              </a:rPr>
              <a:t>pageno</a:t>
            </a:r>
            <a:r>
              <a:rPr lang="en-US" altLang="zh-CN" sz="1800" dirty="0" smtClean="0">
                <a:latin typeface="+mj-ea"/>
                <a:ea typeface="+mj-ea"/>
              </a:rPr>
              <a:t>/</a:t>
            </a:r>
            <a:r>
              <a:rPr lang="en-US" altLang="zh-CN" sz="1800" dirty="0" err="1" smtClean="0">
                <a:latin typeface="+mj-ea"/>
                <a:ea typeface="+mj-ea"/>
              </a:rPr>
              <a:t>pagesize</a:t>
            </a:r>
            <a:r>
              <a:rPr lang="en-US" altLang="zh-CN" sz="1800" dirty="0" smtClean="0">
                <a:latin typeface="+mj-ea"/>
                <a:ea typeface="+mj-ea"/>
              </a:rPr>
              <a:t>/order</a:t>
            </a:r>
            <a:r>
              <a:rPr lang="zh-CN" altLang="en-US" sz="1800" dirty="0" smtClean="0">
                <a:latin typeface="+mj-ea"/>
                <a:ea typeface="+mj-ea"/>
              </a:rPr>
              <a:t>等属性</a:t>
            </a:r>
            <a:endParaRPr lang="en-US" altLang="zh-CN" sz="1800" dirty="0" smtClean="0">
              <a:latin typeface="+mj-ea"/>
              <a:ea typeface="+mj-ea"/>
            </a:endParaRPr>
          </a:p>
          <a:p>
            <a:pPr lvl="1">
              <a:lnSpc>
                <a:spcPct val="150000"/>
              </a:lnSpc>
            </a:pPr>
            <a:r>
              <a:rPr lang="zh-CN" altLang="en-US" sz="1800" dirty="0" smtClean="0">
                <a:latin typeface="+mj-ea"/>
                <a:ea typeface="+mj-ea"/>
              </a:rPr>
              <a:t>做法：</a:t>
            </a:r>
            <a:endParaRPr lang="en-US" altLang="zh-CN" sz="1800" dirty="0" smtClean="0">
              <a:latin typeface="+mj-ea"/>
              <a:ea typeface="+mj-ea"/>
            </a:endParaRPr>
          </a:p>
          <a:p>
            <a:pPr lvl="2">
              <a:lnSpc>
                <a:spcPct val="150000"/>
              </a:lnSpc>
            </a:pPr>
            <a:r>
              <a:rPr lang="zh-CN" altLang="en-US" sz="1400" dirty="0" smtClean="0">
                <a:latin typeface="+mj-ea"/>
                <a:ea typeface="+mj-ea"/>
              </a:rPr>
              <a:t>请求：自动将前端参数放到会话中</a:t>
            </a:r>
            <a:endParaRPr lang="en-US" altLang="zh-CN" sz="1400" dirty="0" smtClean="0">
              <a:latin typeface="+mj-ea"/>
              <a:ea typeface="+mj-ea"/>
            </a:endParaRPr>
          </a:p>
          <a:p>
            <a:pPr lvl="2">
              <a:lnSpc>
                <a:spcPct val="150000"/>
              </a:lnSpc>
            </a:pPr>
            <a:r>
              <a:rPr lang="zh-CN" altLang="en-US" sz="1400" dirty="0" smtClean="0">
                <a:latin typeface="+mj-ea"/>
                <a:ea typeface="+mj-ea"/>
              </a:rPr>
              <a:t>返回：自动从会话中获取参数返回前端</a:t>
            </a:r>
            <a:endParaRPr lang="en-US" altLang="zh-CN" sz="1400" dirty="0" smtClean="0">
              <a:latin typeface="+mj-ea"/>
              <a:ea typeface="+mj-ea"/>
            </a:endParaRPr>
          </a:p>
          <a:p>
            <a:pPr lvl="1">
              <a:lnSpc>
                <a:spcPct val="150000"/>
              </a:lnSpc>
            </a:pPr>
            <a:r>
              <a:rPr lang="zh-CN" altLang="en-US" sz="1800" b="1" dirty="0" smtClean="0">
                <a:latin typeface="+mj-ea"/>
                <a:ea typeface="+mj-ea"/>
              </a:rPr>
              <a:t>业务代码无</a:t>
            </a:r>
            <a:r>
              <a:rPr lang="en-US" altLang="zh-CN" sz="1800" b="1" dirty="0" smtClean="0">
                <a:latin typeface="+mj-ea"/>
                <a:ea typeface="+mj-ea"/>
              </a:rPr>
              <a:t>page</a:t>
            </a:r>
            <a:r>
              <a:rPr lang="zh-CN" altLang="en-US" sz="1800" b="1" dirty="0" smtClean="0">
                <a:latin typeface="+mj-ea"/>
                <a:ea typeface="+mj-ea"/>
              </a:rPr>
              <a:t>相关逻辑</a:t>
            </a:r>
            <a:endParaRPr lang="en-US" altLang="zh-CN" sz="1800" b="1" dirty="0" smtClean="0">
              <a:latin typeface="+mj-ea"/>
              <a:ea typeface="+mj-ea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5481" y="130967"/>
            <a:ext cx="5353050" cy="3390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5481" y="3683792"/>
            <a:ext cx="5514975" cy="2990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45868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自夸二</a:t>
            </a:r>
            <a:endParaRPr lang="zh-CN" altLang="en-US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23056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65256" y="1663805"/>
            <a:ext cx="10515600" cy="4351338"/>
          </a:xfrm>
        </p:spPr>
        <p:txBody>
          <a:bodyPr wrap="none"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latin typeface="+mj-ea"/>
                <a:ea typeface="+mj-ea"/>
              </a:rPr>
              <a:t>后端</a:t>
            </a:r>
            <a:r>
              <a:rPr lang="zh-CN" altLang="en-US" b="1" dirty="0" smtClean="0">
                <a:latin typeface="+mj-ea"/>
                <a:ea typeface="+mj-ea"/>
              </a:rPr>
              <a:t>分页自动化</a:t>
            </a:r>
            <a:endParaRPr lang="en-US" altLang="zh-CN" b="1" dirty="0" smtClean="0">
              <a:latin typeface="+mj-ea"/>
              <a:ea typeface="+mj-ea"/>
            </a:endParaRPr>
          </a:p>
          <a:p>
            <a:pPr lvl="1">
              <a:lnSpc>
                <a:spcPct val="150000"/>
              </a:lnSpc>
            </a:pPr>
            <a:r>
              <a:rPr lang="zh-CN" altLang="en-US" sz="1800" dirty="0" smtClean="0">
                <a:latin typeface="+mj-ea"/>
                <a:ea typeface="+mj-ea"/>
              </a:rPr>
              <a:t>做法：</a:t>
            </a:r>
            <a:endParaRPr lang="en-US" altLang="zh-CN" sz="1800" dirty="0" smtClean="0">
              <a:latin typeface="+mj-ea"/>
              <a:ea typeface="+mj-ea"/>
            </a:endParaRPr>
          </a:p>
          <a:p>
            <a:pPr lvl="2">
              <a:lnSpc>
                <a:spcPct val="150000"/>
              </a:lnSpc>
            </a:pPr>
            <a:r>
              <a:rPr lang="zh-CN" altLang="en-US" sz="1400" dirty="0" smtClean="0">
                <a:latin typeface="+mj-ea"/>
                <a:ea typeface="+mj-ea"/>
              </a:rPr>
              <a:t>数据库查询分页：</a:t>
            </a:r>
            <a:r>
              <a:rPr lang="en-US" altLang="zh-CN" sz="1400" dirty="0" smtClean="0">
                <a:latin typeface="+mj-ea"/>
                <a:ea typeface="+mj-ea"/>
              </a:rPr>
              <a:t>page2() </a:t>
            </a:r>
          </a:p>
          <a:p>
            <a:pPr lvl="2">
              <a:lnSpc>
                <a:spcPct val="150000"/>
              </a:lnSpc>
            </a:pPr>
            <a:r>
              <a:rPr lang="zh-CN" altLang="en-US" sz="1400" dirty="0" smtClean="0">
                <a:latin typeface="+mj-ea"/>
                <a:ea typeface="+mj-ea"/>
              </a:rPr>
              <a:t>实现转换接口：专注于将数据库</a:t>
            </a:r>
            <a:r>
              <a:rPr lang="en-US" altLang="zh-CN" sz="1400" dirty="0" smtClean="0">
                <a:latin typeface="+mj-ea"/>
                <a:ea typeface="+mj-ea"/>
              </a:rPr>
              <a:t>Bo</a:t>
            </a:r>
            <a:r>
              <a:rPr lang="zh-CN" altLang="en-US" sz="1400" dirty="0" smtClean="0">
                <a:latin typeface="+mj-ea"/>
                <a:ea typeface="+mj-ea"/>
              </a:rPr>
              <a:t>转成前端需要的</a:t>
            </a:r>
            <a:r>
              <a:rPr lang="en-US" altLang="zh-CN" sz="1400" dirty="0" smtClean="0">
                <a:latin typeface="+mj-ea"/>
                <a:ea typeface="+mj-ea"/>
              </a:rPr>
              <a:t>Vo</a:t>
            </a:r>
          </a:p>
          <a:p>
            <a:pPr lvl="2">
              <a:lnSpc>
                <a:spcPct val="150000"/>
              </a:lnSpc>
            </a:pPr>
            <a:r>
              <a:rPr lang="zh-CN" altLang="en-US" sz="1400" dirty="0" smtClean="0">
                <a:latin typeface="+mj-ea"/>
                <a:ea typeface="+mj-ea"/>
              </a:rPr>
              <a:t>返回：自动将</a:t>
            </a:r>
            <a:r>
              <a:rPr lang="en-US" altLang="zh-CN" sz="1400" dirty="0" err="1" smtClean="0">
                <a:latin typeface="+mj-ea"/>
                <a:ea typeface="+mj-ea"/>
              </a:rPr>
              <a:t>page,result</a:t>
            </a:r>
            <a:r>
              <a:rPr lang="zh-CN" altLang="en-US" sz="1400" dirty="0" smtClean="0">
                <a:latin typeface="+mj-ea"/>
                <a:ea typeface="+mj-ea"/>
              </a:rPr>
              <a:t>序列化返回</a:t>
            </a:r>
            <a:endParaRPr lang="en-US" altLang="zh-CN" sz="1400" dirty="0" smtClean="0">
              <a:latin typeface="+mj-ea"/>
              <a:ea typeface="+mj-ea"/>
            </a:endParaRPr>
          </a:p>
          <a:p>
            <a:pPr lvl="1">
              <a:lnSpc>
                <a:spcPct val="150000"/>
              </a:lnSpc>
            </a:pPr>
            <a:r>
              <a:rPr lang="zh-CN" altLang="en-US" sz="1800" dirty="0" smtClean="0">
                <a:latin typeface="+mj-ea"/>
                <a:ea typeface="+mj-ea"/>
              </a:rPr>
              <a:t>业务代码只需</a:t>
            </a:r>
            <a:r>
              <a:rPr lang="zh-CN" altLang="en-US" sz="1800" b="1" dirty="0" smtClean="0">
                <a:latin typeface="+mj-ea"/>
                <a:ea typeface="+mj-ea"/>
              </a:rPr>
              <a:t>关注数据本身</a:t>
            </a:r>
            <a:r>
              <a:rPr lang="en-US" altLang="zh-CN" sz="1800" b="1" dirty="0" smtClean="0">
                <a:latin typeface="+mj-ea"/>
                <a:ea typeface="+mj-ea"/>
              </a:rPr>
              <a:t/>
            </a:r>
            <a:br>
              <a:rPr lang="en-US" altLang="zh-CN" sz="1800" b="1" dirty="0" smtClean="0">
                <a:latin typeface="+mj-ea"/>
                <a:ea typeface="+mj-ea"/>
              </a:rPr>
            </a:br>
            <a:r>
              <a:rPr lang="zh-CN" altLang="en-US" sz="1800" b="1" dirty="0" smtClean="0">
                <a:latin typeface="+mj-ea"/>
                <a:ea typeface="+mj-ea"/>
              </a:rPr>
              <a:t>（如何转换数据）</a:t>
            </a:r>
            <a:endParaRPr lang="en-US" altLang="zh-CN" sz="1800" b="1" dirty="0" smtClean="0">
              <a:latin typeface="+mj-ea"/>
              <a:ea typeface="+mj-ea"/>
            </a:endParaRPr>
          </a:p>
          <a:p>
            <a:pPr lvl="1">
              <a:lnSpc>
                <a:spcPct val="150000"/>
              </a:lnSpc>
            </a:pPr>
            <a:r>
              <a:rPr lang="zh-CN" altLang="en-US" sz="1800" b="1" dirty="0" smtClean="0">
                <a:latin typeface="+mj-ea"/>
                <a:ea typeface="+mj-ea"/>
              </a:rPr>
              <a:t>业务代码无分页相关</a:t>
            </a:r>
            <a:r>
              <a:rPr lang="zh-CN" altLang="en-US" sz="1800" b="1" dirty="0">
                <a:latin typeface="+mj-ea"/>
                <a:ea typeface="+mj-ea"/>
              </a:rPr>
              <a:t>逻辑</a:t>
            </a:r>
            <a:endParaRPr lang="en-US" altLang="zh-CN" sz="1800" b="1" dirty="0">
              <a:latin typeface="+mj-ea"/>
              <a:ea typeface="+mj-ea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2209" y="145254"/>
            <a:ext cx="5153025" cy="2257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6009" y="2516979"/>
            <a:ext cx="5505450" cy="413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16263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自夸三</a:t>
            </a:r>
            <a:r>
              <a:rPr lang="zh-CN" altLang="en-US" sz="3200" dirty="0" smtClean="0">
                <a:solidFill>
                  <a:srgbClr val="1713DC"/>
                </a:solidFill>
                <a:latin typeface="+mj-ea"/>
              </a:rPr>
              <a:t>（异常</a:t>
            </a:r>
            <a:r>
              <a:rPr lang="en-US" altLang="zh-CN" sz="3200" dirty="0" smtClean="0">
                <a:solidFill>
                  <a:srgbClr val="1713DC"/>
                </a:solidFill>
                <a:latin typeface="+mj-ea"/>
              </a:rPr>
              <a:t>/</a:t>
            </a:r>
            <a:r>
              <a:rPr lang="zh-CN" altLang="en-US" sz="3200" dirty="0" smtClean="0">
                <a:solidFill>
                  <a:srgbClr val="1713DC"/>
                </a:solidFill>
                <a:latin typeface="+mj-ea"/>
              </a:rPr>
              <a:t>会话</a:t>
            </a:r>
            <a:r>
              <a:rPr lang="en-US" altLang="zh-CN" sz="3200" dirty="0" smtClean="0">
                <a:solidFill>
                  <a:srgbClr val="1713DC"/>
                </a:solidFill>
                <a:latin typeface="+mj-ea"/>
              </a:rPr>
              <a:t>/</a:t>
            </a:r>
            <a:r>
              <a:rPr lang="zh-CN" altLang="en-US" sz="3200" dirty="0" smtClean="0">
                <a:solidFill>
                  <a:srgbClr val="1713DC"/>
                </a:solidFill>
                <a:latin typeface="+mj-ea"/>
              </a:rPr>
              <a:t>缓存）</a:t>
            </a:r>
            <a:endParaRPr lang="zh-CN" altLang="en-US" sz="3200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23056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65256" y="1416155"/>
            <a:ext cx="10515600" cy="4351338"/>
          </a:xfrm>
        </p:spPr>
        <p:txBody>
          <a:bodyPr wrap="none"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latin typeface="+mj-ea"/>
                <a:ea typeface="+mj-ea"/>
              </a:rPr>
              <a:t>异步体系</a:t>
            </a:r>
            <a:r>
              <a:rPr lang="en-US" altLang="zh-CN" dirty="0" smtClean="0">
                <a:latin typeface="+mj-ea"/>
                <a:ea typeface="+mj-ea"/>
              </a:rPr>
              <a:t>/</a:t>
            </a:r>
            <a:r>
              <a:rPr lang="zh-CN" altLang="en-US" dirty="0" smtClean="0">
                <a:latin typeface="+mj-ea"/>
                <a:ea typeface="+mj-ea"/>
              </a:rPr>
              <a:t>全局异常处理</a:t>
            </a:r>
            <a:endParaRPr lang="en-US" altLang="zh-CN" dirty="0" smtClean="0">
              <a:latin typeface="+mj-ea"/>
              <a:ea typeface="+mj-ea"/>
            </a:endParaRPr>
          </a:p>
          <a:p>
            <a:pPr lvl="1">
              <a:lnSpc>
                <a:spcPct val="150000"/>
              </a:lnSpc>
            </a:pPr>
            <a:r>
              <a:rPr lang="zh-CN" altLang="en-US" sz="1800" dirty="0" smtClean="0">
                <a:latin typeface="+mj-ea"/>
                <a:ea typeface="+mj-ea"/>
              </a:rPr>
              <a:t>业务代码原则上不抓异常</a:t>
            </a:r>
            <a:endParaRPr lang="en-US" altLang="zh-CN" sz="1800" dirty="0" smtClean="0">
              <a:latin typeface="+mj-ea"/>
              <a:ea typeface="+mj-ea"/>
            </a:endParaRPr>
          </a:p>
          <a:p>
            <a:pPr lvl="1">
              <a:lnSpc>
                <a:spcPct val="150000"/>
              </a:lnSpc>
            </a:pPr>
            <a:r>
              <a:rPr lang="zh-CN" altLang="en-US" sz="1800" b="1" dirty="0" smtClean="0">
                <a:latin typeface="+mj-ea"/>
                <a:ea typeface="+mj-ea"/>
              </a:rPr>
              <a:t>业务代码专注于 业务逻辑处理</a:t>
            </a:r>
            <a:endParaRPr lang="en-US" altLang="zh-CN" sz="1800" b="1" dirty="0" smtClean="0">
              <a:latin typeface="+mj-ea"/>
              <a:ea typeface="+mj-ea"/>
            </a:endParaRPr>
          </a:p>
          <a:p>
            <a:pPr lvl="1">
              <a:lnSpc>
                <a:spcPct val="150000"/>
              </a:lnSpc>
            </a:pPr>
            <a:r>
              <a:rPr lang="zh-CN" altLang="en-US" sz="1800" dirty="0" smtClean="0">
                <a:latin typeface="+mj-ea"/>
                <a:ea typeface="+mj-ea"/>
              </a:rPr>
              <a:t>自动捕获异常</a:t>
            </a:r>
            <a:endParaRPr lang="en-US" altLang="zh-CN" sz="1800" dirty="0">
              <a:latin typeface="+mj-ea"/>
              <a:ea typeface="+mj-ea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425" y="3581400"/>
            <a:ext cx="6096000" cy="3152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5611" y="1641474"/>
            <a:ext cx="5038725" cy="5076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86154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solidFill>
                  <a:srgbClr val="1713DC"/>
                </a:solidFill>
                <a:latin typeface="+mj-ea"/>
              </a:rPr>
              <a:t>自夸三</a:t>
            </a:r>
            <a:r>
              <a:rPr lang="zh-CN" altLang="en-US" sz="3200" dirty="0">
                <a:solidFill>
                  <a:srgbClr val="1713DC"/>
                </a:solidFill>
                <a:latin typeface="+mj-ea"/>
              </a:rPr>
              <a:t>（异常</a:t>
            </a:r>
            <a:r>
              <a:rPr lang="en-US" altLang="zh-CN" sz="3200" dirty="0">
                <a:solidFill>
                  <a:srgbClr val="1713DC"/>
                </a:solidFill>
                <a:latin typeface="+mj-ea"/>
              </a:rPr>
              <a:t>/</a:t>
            </a:r>
            <a:r>
              <a:rPr lang="zh-CN" altLang="en-US" sz="3200" dirty="0">
                <a:solidFill>
                  <a:srgbClr val="1713DC"/>
                </a:solidFill>
                <a:latin typeface="+mj-ea"/>
              </a:rPr>
              <a:t>会话</a:t>
            </a:r>
            <a:r>
              <a:rPr lang="en-US" altLang="zh-CN" sz="3200" dirty="0">
                <a:solidFill>
                  <a:srgbClr val="1713DC"/>
                </a:solidFill>
                <a:latin typeface="+mj-ea"/>
              </a:rPr>
              <a:t>/</a:t>
            </a:r>
            <a:r>
              <a:rPr lang="zh-CN" altLang="en-US" sz="3200" dirty="0">
                <a:solidFill>
                  <a:srgbClr val="1713DC"/>
                </a:solidFill>
                <a:latin typeface="+mj-ea"/>
              </a:rPr>
              <a:t>缓存）</a:t>
            </a: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23056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65256" y="1663805"/>
            <a:ext cx="10515600" cy="4351338"/>
          </a:xfrm>
        </p:spPr>
        <p:txBody>
          <a:bodyPr wrap="none"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latin typeface="+mj-ea"/>
                <a:ea typeface="+mj-ea"/>
              </a:rPr>
              <a:t>会话</a:t>
            </a:r>
            <a:endParaRPr lang="en-US" altLang="zh-CN" dirty="0" smtClean="0">
              <a:latin typeface="+mj-ea"/>
              <a:ea typeface="+mj-ea"/>
            </a:endParaRPr>
          </a:p>
          <a:p>
            <a:pPr marL="742950" lvl="1" indent="-285750">
              <a:lnSpc>
                <a:spcPct val="150000"/>
              </a:lnSpc>
            </a:pPr>
            <a:r>
              <a:rPr lang="zh-CN" altLang="en-US" sz="1800" dirty="0" smtClean="0">
                <a:latin typeface="+mj-ea"/>
                <a:ea typeface="+mj-ea"/>
              </a:rPr>
              <a:t>会话请求生成</a:t>
            </a:r>
            <a:r>
              <a:rPr lang="en-US" altLang="zh-CN" sz="1800" dirty="0" err="1" smtClean="0">
                <a:latin typeface="+mj-ea"/>
                <a:ea typeface="+mj-ea"/>
              </a:rPr>
              <a:t>sessionId</a:t>
            </a:r>
            <a:r>
              <a:rPr lang="en-US" altLang="zh-CN" sz="1800" dirty="0" smtClean="0">
                <a:latin typeface="+mj-ea"/>
                <a:ea typeface="+mj-ea"/>
              </a:rPr>
              <a:t>, </a:t>
            </a:r>
            <a:r>
              <a:rPr lang="zh-CN" altLang="en-US" sz="1800" dirty="0" smtClean="0">
                <a:latin typeface="+mj-ea"/>
                <a:ea typeface="+mj-ea"/>
              </a:rPr>
              <a:t>日志含有此字段</a:t>
            </a:r>
            <a:endParaRPr lang="en-US" altLang="zh-CN" sz="1800" dirty="0" smtClean="0">
              <a:latin typeface="+mj-ea"/>
              <a:ea typeface="+mj-ea"/>
            </a:endParaRPr>
          </a:p>
          <a:p>
            <a:pPr marL="742950" lvl="1" indent="-285750">
              <a:lnSpc>
                <a:spcPct val="150000"/>
              </a:lnSpc>
            </a:pPr>
            <a:r>
              <a:rPr lang="zh-CN" altLang="en-US" sz="1800" dirty="0" smtClean="0">
                <a:latin typeface="+mj-ea"/>
                <a:ea typeface="+mj-ea"/>
              </a:rPr>
              <a:t>可</a:t>
            </a:r>
            <a:r>
              <a:rPr lang="zh-CN" altLang="en-US" sz="1800" dirty="0">
                <a:latin typeface="+mj-ea"/>
                <a:ea typeface="+mj-ea"/>
              </a:rPr>
              <a:t>迅速排查此问题用户此次会话操作信息</a:t>
            </a:r>
            <a:endParaRPr lang="en-US" altLang="zh-CN" sz="1800" dirty="0">
              <a:latin typeface="+mj-ea"/>
              <a:ea typeface="+mj-ea"/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3351" y="3516141"/>
            <a:ext cx="3067050" cy="303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5456" y="287166"/>
            <a:ext cx="5505450" cy="626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30469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红色">
      <a:dk1>
        <a:sysClr val="windowText" lastClr="000000"/>
      </a:dk1>
      <a:lt1>
        <a:sysClr val="window" lastClr="FFFFFF"/>
      </a:lt1>
      <a:dk2>
        <a:srgbClr val="323232"/>
      </a:dk2>
      <a:lt2>
        <a:srgbClr val="E5C243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11997</TotalTime>
  <Words>1651</Words>
  <Application>Microsoft Office PowerPoint</Application>
  <PresentationFormat>自定义</PresentationFormat>
  <Paragraphs>286</Paragraphs>
  <Slides>53</Slides>
  <Notes>29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53</vt:i4>
      </vt:variant>
    </vt:vector>
  </HeadingPairs>
  <TitlesOfParts>
    <vt:vector size="54" baseType="lpstr">
      <vt:lpstr>Office 主题</vt:lpstr>
      <vt:lpstr>代码赌场之DSP</vt:lpstr>
      <vt:lpstr>自夸</vt:lpstr>
      <vt:lpstr>自夸一（前后端接口框架）</vt:lpstr>
      <vt:lpstr>自夸一（前后端接口框架）</vt:lpstr>
      <vt:lpstr>自夸一（前后端接口框架）</vt:lpstr>
      <vt:lpstr>自夸一（前后端接口框架）</vt:lpstr>
      <vt:lpstr>自夸二</vt:lpstr>
      <vt:lpstr>自夸三（异常/会话/缓存）</vt:lpstr>
      <vt:lpstr>自夸三（异常/会话/缓存）</vt:lpstr>
      <vt:lpstr>自夸三</vt:lpstr>
      <vt:lpstr>自夸四（广告属性管理）</vt:lpstr>
      <vt:lpstr>自夸四（广告属性管理）</vt:lpstr>
      <vt:lpstr>自夸五（DAS）</vt:lpstr>
      <vt:lpstr>自夸五（DAS）</vt:lpstr>
      <vt:lpstr>自夸五（DAS）</vt:lpstr>
      <vt:lpstr>互捧</vt:lpstr>
      <vt:lpstr>互捧一</vt:lpstr>
      <vt:lpstr>互捧二</vt:lpstr>
      <vt:lpstr>互捧三</vt:lpstr>
      <vt:lpstr>互捧四</vt:lpstr>
      <vt:lpstr>互捧五</vt:lpstr>
      <vt:lpstr>自惭</vt:lpstr>
      <vt:lpstr>自惭一</vt:lpstr>
      <vt:lpstr>自惭二</vt:lpstr>
      <vt:lpstr>自惭三</vt:lpstr>
      <vt:lpstr>自惭四</vt:lpstr>
      <vt:lpstr>自惭五</vt:lpstr>
      <vt:lpstr>自夸</vt:lpstr>
      <vt:lpstr>互踩</vt:lpstr>
      <vt:lpstr>互踩</vt:lpstr>
      <vt:lpstr>互踩</vt:lpstr>
      <vt:lpstr>互踩</vt:lpstr>
      <vt:lpstr>互踩</vt:lpstr>
      <vt:lpstr>互踩</vt:lpstr>
      <vt:lpstr>互踩</vt:lpstr>
      <vt:lpstr>互踩</vt:lpstr>
      <vt:lpstr>互踩</vt:lpstr>
      <vt:lpstr>互踩</vt:lpstr>
      <vt:lpstr>互踩</vt:lpstr>
      <vt:lpstr>互踩</vt:lpstr>
      <vt:lpstr>互踩</vt:lpstr>
      <vt:lpstr>互踩</vt:lpstr>
      <vt:lpstr>互踩</vt:lpstr>
      <vt:lpstr>互踩</vt:lpstr>
      <vt:lpstr>互踩</vt:lpstr>
      <vt:lpstr>互踩</vt:lpstr>
      <vt:lpstr>互踩</vt:lpstr>
      <vt:lpstr>互踩</vt:lpstr>
      <vt:lpstr>互踩</vt:lpstr>
      <vt:lpstr>互踩</vt:lpstr>
      <vt:lpstr>互踩</vt:lpstr>
      <vt:lpstr>互踩</vt:lpstr>
      <vt:lpstr>互踩</vt:lpstr>
    </vt:vector>
  </TitlesOfParts>
  <Company>Microsoft Corporation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liaoqiqi</dc:creator>
  <cp:lastModifiedBy>Liao,Qiqi</cp:lastModifiedBy>
  <cp:revision>1309</cp:revision>
  <dcterms:created xsi:type="dcterms:W3CDTF">2013-08-01T12:39:41Z</dcterms:created>
  <dcterms:modified xsi:type="dcterms:W3CDTF">2014-07-24T13:58:36Z</dcterms:modified>
</cp:coreProperties>
</file>